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57" r:id="rId4"/>
    <p:sldId id="258" r:id="rId5"/>
    <p:sldId id="259" r:id="rId6"/>
    <p:sldId id="260" r:id="rId7"/>
    <p:sldId id="261" r:id="rId8"/>
    <p:sldId id="262" r:id="rId9"/>
    <p:sldId id="263" r:id="rId10"/>
    <p:sldId id="264" r:id="rId11"/>
    <p:sldId id="265" r:id="rId12"/>
    <p:sldId id="269" r:id="rId13"/>
    <p:sldId id="266" r:id="rId14"/>
    <p:sldId id="267" r:id="rId15"/>
    <p:sldId id="268" r:id="rId16"/>
  </p:sldIdLst>
  <p:sldSz cx="12192000" cy="6858000"/>
  <p:notesSz cx="7772400" cy="10058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5"/>
    <p:restoredTop sz="94624"/>
  </p:normalViewPr>
  <p:slideViewPr>
    <p:cSldViewPr snapToGrid="0" snapToObjects="1">
      <p:cViewPr varScale="1">
        <p:scale>
          <a:sx n="77" d="100"/>
          <a:sy n="77" d="100"/>
        </p:scale>
        <p:origin x="200" y="4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2.png>
</file>

<file path=ppt/media/image3.jpeg>
</file>

<file path=ppt/media/image4.jpe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29" name="PlaceHolder 2"/>
          <p:cNvSpPr>
            <a:spLocks noGrp="1"/>
          </p:cNvSpPr>
          <p:nvPr>
            <p:ph type="body"/>
          </p:nvPr>
        </p:nvSpPr>
        <p:spPr>
          <a:xfrm>
            <a:off x="685800" y="2194560"/>
            <a:ext cx="1082016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30" name="PlaceHolder 3"/>
          <p:cNvSpPr>
            <a:spLocks noGrp="1"/>
          </p:cNvSpPr>
          <p:nvPr>
            <p:ph type="body"/>
          </p:nvPr>
        </p:nvSpPr>
        <p:spPr>
          <a:xfrm>
            <a:off x="685800" y="4296600"/>
            <a:ext cx="1082016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32" name="PlaceHolder 2"/>
          <p:cNvSpPr>
            <a:spLocks noGrp="1"/>
          </p:cNvSpPr>
          <p:nvPr>
            <p:ph type="body"/>
          </p:nvPr>
        </p:nvSpPr>
        <p:spPr>
          <a:xfrm>
            <a:off x="68580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33" name="PlaceHolder 3"/>
          <p:cNvSpPr>
            <a:spLocks noGrp="1"/>
          </p:cNvSpPr>
          <p:nvPr>
            <p:ph type="body"/>
          </p:nvPr>
        </p:nvSpPr>
        <p:spPr>
          <a:xfrm>
            <a:off x="623016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34" name="PlaceHolder 4"/>
          <p:cNvSpPr>
            <a:spLocks noGrp="1"/>
          </p:cNvSpPr>
          <p:nvPr>
            <p:ph type="body"/>
          </p:nvPr>
        </p:nvSpPr>
        <p:spPr>
          <a:xfrm>
            <a:off x="685800" y="429660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35" name="PlaceHolder 5"/>
          <p:cNvSpPr>
            <a:spLocks noGrp="1"/>
          </p:cNvSpPr>
          <p:nvPr>
            <p:ph type="body"/>
          </p:nvPr>
        </p:nvSpPr>
        <p:spPr>
          <a:xfrm>
            <a:off x="6230160" y="429660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37" name="PlaceHolder 2"/>
          <p:cNvSpPr>
            <a:spLocks noGrp="1"/>
          </p:cNvSpPr>
          <p:nvPr>
            <p:ph type="body"/>
          </p:nvPr>
        </p:nvSpPr>
        <p:spPr>
          <a:xfrm>
            <a:off x="685800" y="219456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38" name="PlaceHolder 3"/>
          <p:cNvSpPr>
            <a:spLocks noGrp="1"/>
          </p:cNvSpPr>
          <p:nvPr>
            <p:ph type="body"/>
          </p:nvPr>
        </p:nvSpPr>
        <p:spPr>
          <a:xfrm>
            <a:off x="4344120" y="219456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39" name="PlaceHolder 4"/>
          <p:cNvSpPr>
            <a:spLocks noGrp="1"/>
          </p:cNvSpPr>
          <p:nvPr>
            <p:ph type="body"/>
          </p:nvPr>
        </p:nvSpPr>
        <p:spPr>
          <a:xfrm>
            <a:off x="8002440" y="219456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40" name="PlaceHolder 5"/>
          <p:cNvSpPr>
            <a:spLocks noGrp="1"/>
          </p:cNvSpPr>
          <p:nvPr>
            <p:ph type="body"/>
          </p:nvPr>
        </p:nvSpPr>
        <p:spPr>
          <a:xfrm>
            <a:off x="685800" y="429660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41" name="PlaceHolder 6"/>
          <p:cNvSpPr>
            <a:spLocks noGrp="1"/>
          </p:cNvSpPr>
          <p:nvPr>
            <p:ph type="body"/>
          </p:nvPr>
        </p:nvSpPr>
        <p:spPr>
          <a:xfrm>
            <a:off x="4344120" y="429660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42" name="PlaceHolder 7"/>
          <p:cNvSpPr>
            <a:spLocks noGrp="1"/>
          </p:cNvSpPr>
          <p:nvPr>
            <p:ph type="body"/>
          </p:nvPr>
        </p:nvSpPr>
        <p:spPr>
          <a:xfrm>
            <a:off x="8002440" y="429660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9"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50" name="PlaceHolder 2"/>
          <p:cNvSpPr>
            <a:spLocks noGrp="1"/>
          </p:cNvSpPr>
          <p:nvPr>
            <p:ph type="subTitle"/>
          </p:nvPr>
        </p:nvSpPr>
        <p:spPr>
          <a:xfrm>
            <a:off x="685800" y="2194560"/>
            <a:ext cx="10820160" cy="402372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52" name="PlaceHolder 2"/>
          <p:cNvSpPr>
            <a:spLocks noGrp="1"/>
          </p:cNvSpPr>
          <p:nvPr>
            <p:ph type="body"/>
          </p:nvPr>
        </p:nvSpPr>
        <p:spPr>
          <a:xfrm>
            <a:off x="685800" y="2194560"/>
            <a:ext cx="10820160" cy="402372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54" name="PlaceHolder 2"/>
          <p:cNvSpPr>
            <a:spLocks noGrp="1"/>
          </p:cNvSpPr>
          <p:nvPr>
            <p:ph type="body"/>
          </p:nvPr>
        </p:nvSpPr>
        <p:spPr>
          <a:xfrm>
            <a:off x="685800" y="2194560"/>
            <a:ext cx="5280120" cy="402372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55" name="PlaceHolder 3"/>
          <p:cNvSpPr>
            <a:spLocks noGrp="1"/>
          </p:cNvSpPr>
          <p:nvPr>
            <p:ph type="body"/>
          </p:nvPr>
        </p:nvSpPr>
        <p:spPr>
          <a:xfrm>
            <a:off x="6230160" y="2194560"/>
            <a:ext cx="5280120" cy="402372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6"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7" name="PlaceHolder 1"/>
          <p:cNvSpPr>
            <a:spLocks noGrp="1"/>
          </p:cNvSpPr>
          <p:nvPr>
            <p:ph type="subTitle"/>
          </p:nvPr>
        </p:nvSpPr>
        <p:spPr>
          <a:xfrm>
            <a:off x="2895480" y="764280"/>
            <a:ext cx="8610120" cy="599364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59" name="PlaceHolder 2"/>
          <p:cNvSpPr>
            <a:spLocks noGrp="1"/>
          </p:cNvSpPr>
          <p:nvPr>
            <p:ph type="body"/>
          </p:nvPr>
        </p:nvSpPr>
        <p:spPr>
          <a:xfrm>
            <a:off x="68580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60" name="PlaceHolder 3"/>
          <p:cNvSpPr>
            <a:spLocks noGrp="1"/>
          </p:cNvSpPr>
          <p:nvPr>
            <p:ph type="body"/>
          </p:nvPr>
        </p:nvSpPr>
        <p:spPr>
          <a:xfrm>
            <a:off x="6230160" y="2194560"/>
            <a:ext cx="5280120" cy="402372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61" name="PlaceHolder 4"/>
          <p:cNvSpPr>
            <a:spLocks noGrp="1"/>
          </p:cNvSpPr>
          <p:nvPr>
            <p:ph type="body"/>
          </p:nvPr>
        </p:nvSpPr>
        <p:spPr>
          <a:xfrm>
            <a:off x="685800" y="429660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8" name="PlaceHolder 2"/>
          <p:cNvSpPr>
            <a:spLocks noGrp="1"/>
          </p:cNvSpPr>
          <p:nvPr>
            <p:ph type="subTitle"/>
          </p:nvPr>
        </p:nvSpPr>
        <p:spPr>
          <a:xfrm>
            <a:off x="685800" y="2194560"/>
            <a:ext cx="10820160" cy="402372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63" name="PlaceHolder 2"/>
          <p:cNvSpPr>
            <a:spLocks noGrp="1"/>
          </p:cNvSpPr>
          <p:nvPr>
            <p:ph type="body"/>
          </p:nvPr>
        </p:nvSpPr>
        <p:spPr>
          <a:xfrm>
            <a:off x="685800" y="2194560"/>
            <a:ext cx="5280120" cy="402372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64" name="PlaceHolder 3"/>
          <p:cNvSpPr>
            <a:spLocks noGrp="1"/>
          </p:cNvSpPr>
          <p:nvPr>
            <p:ph type="body"/>
          </p:nvPr>
        </p:nvSpPr>
        <p:spPr>
          <a:xfrm>
            <a:off x="623016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65" name="PlaceHolder 4"/>
          <p:cNvSpPr>
            <a:spLocks noGrp="1"/>
          </p:cNvSpPr>
          <p:nvPr>
            <p:ph type="body"/>
          </p:nvPr>
        </p:nvSpPr>
        <p:spPr>
          <a:xfrm>
            <a:off x="6230160" y="429660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67" name="PlaceHolder 2"/>
          <p:cNvSpPr>
            <a:spLocks noGrp="1"/>
          </p:cNvSpPr>
          <p:nvPr>
            <p:ph type="body"/>
          </p:nvPr>
        </p:nvSpPr>
        <p:spPr>
          <a:xfrm>
            <a:off x="68580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68" name="PlaceHolder 3"/>
          <p:cNvSpPr>
            <a:spLocks noGrp="1"/>
          </p:cNvSpPr>
          <p:nvPr>
            <p:ph type="body"/>
          </p:nvPr>
        </p:nvSpPr>
        <p:spPr>
          <a:xfrm>
            <a:off x="623016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69" name="PlaceHolder 4"/>
          <p:cNvSpPr>
            <a:spLocks noGrp="1"/>
          </p:cNvSpPr>
          <p:nvPr>
            <p:ph type="body"/>
          </p:nvPr>
        </p:nvSpPr>
        <p:spPr>
          <a:xfrm>
            <a:off x="685800" y="4296600"/>
            <a:ext cx="1082016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71" name="PlaceHolder 2"/>
          <p:cNvSpPr>
            <a:spLocks noGrp="1"/>
          </p:cNvSpPr>
          <p:nvPr>
            <p:ph type="body"/>
          </p:nvPr>
        </p:nvSpPr>
        <p:spPr>
          <a:xfrm>
            <a:off x="685800" y="2194560"/>
            <a:ext cx="1082016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72" name="PlaceHolder 3"/>
          <p:cNvSpPr>
            <a:spLocks noGrp="1"/>
          </p:cNvSpPr>
          <p:nvPr>
            <p:ph type="body"/>
          </p:nvPr>
        </p:nvSpPr>
        <p:spPr>
          <a:xfrm>
            <a:off x="685800" y="4296600"/>
            <a:ext cx="1082016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74" name="PlaceHolder 2"/>
          <p:cNvSpPr>
            <a:spLocks noGrp="1"/>
          </p:cNvSpPr>
          <p:nvPr>
            <p:ph type="body"/>
          </p:nvPr>
        </p:nvSpPr>
        <p:spPr>
          <a:xfrm>
            <a:off x="68580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75" name="PlaceHolder 3"/>
          <p:cNvSpPr>
            <a:spLocks noGrp="1"/>
          </p:cNvSpPr>
          <p:nvPr>
            <p:ph type="body"/>
          </p:nvPr>
        </p:nvSpPr>
        <p:spPr>
          <a:xfrm>
            <a:off x="623016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76" name="PlaceHolder 4"/>
          <p:cNvSpPr>
            <a:spLocks noGrp="1"/>
          </p:cNvSpPr>
          <p:nvPr>
            <p:ph type="body"/>
          </p:nvPr>
        </p:nvSpPr>
        <p:spPr>
          <a:xfrm>
            <a:off x="685800" y="429660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77" name="PlaceHolder 5"/>
          <p:cNvSpPr>
            <a:spLocks noGrp="1"/>
          </p:cNvSpPr>
          <p:nvPr>
            <p:ph type="body"/>
          </p:nvPr>
        </p:nvSpPr>
        <p:spPr>
          <a:xfrm>
            <a:off x="6230160" y="429660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79" name="PlaceHolder 2"/>
          <p:cNvSpPr>
            <a:spLocks noGrp="1"/>
          </p:cNvSpPr>
          <p:nvPr>
            <p:ph type="body"/>
          </p:nvPr>
        </p:nvSpPr>
        <p:spPr>
          <a:xfrm>
            <a:off x="685800" y="219456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80" name="PlaceHolder 3"/>
          <p:cNvSpPr>
            <a:spLocks noGrp="1"/>
          </p:cNvSpPr>
          <p:nvPr>
            <p:ph type="body"/>
          </p:nvPr>
        </p:nvSpPr>
        <p:spPr>
          <a:xfrm>
            <a:off x="4344120" y="219456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81" name="PlaceHolder 4"/>
          <p:cNvSpPr>
            <a:spLocks noGrp="1"/>
          </p:cNvSpPr>
          <p:nvPr>
            <p:ph type="body"/>
          </p:nvPr>
        </p:nvSpPr>
        <p:spPr>
          <a:xfrm>
            <a:off x="8002440" y="219456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82" name="PlaceHolder 5"/>
          <p:cNvSpPr>
            <a:spLocks noGrp="1"/>
          </p:cNvSpPr>
          <p:nvPr>
            <p:ph type="body"/>
          </p:nvPr>
        </p:nvSpPr>
        <p:spPr>
          <a:xfrm>
            <a:off x="685800" y="429660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83" name="PlaceHolder 6"/>
          <p:cNvSpPr>
            <a:spLocks noGrp="1"/>
          </p:cNvSpPr>
          <p:nvPr>
            <p:ph type="body"/>
          </p:nvPr>
        </p:nvSpPr>
        <p:spPr>
          <a:xfrm>
            <a:off x="4344120" y="429660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84" name="PlaceHolder 7"/>
          <p:cNvSpPr>
            <a:spLocks noGrp="1"/>
          </p:cNvSpPr>
          <p:nvPr>
            <p:ph type="body"/>
          </p:nvPr>
        </p:nvSpPr>
        <p:spPr>
          <a:xfrm>
            <a:off x="8002440" y="429660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10" name="PlaceHolder 2"/>
          <p:cNvSpPr>
            <a:spLocks noGrp="1"/>
          </p:cNvSpPr>
          <p:nvPr>
            <p:ph type="body"/>
          </p:nvPr>
        </p:nvSpPr>
        <p:spPr>
          <a:xfrm>
            <a:off x="685800" y="2194560"/>
            <a:ext cx="10820160" cy="402372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12" name="PlaceHolder 2"/>
          <p:cNvSpPr>
            <a:spLocks noGrp="1"/>
          </p:cNvSpPr>
          <p:nvPr>
            <p:ph type="body"/>
          </p:nvPr>
        </p:nvSpPr>
        <p:spPr>
          <a:xfrm>
            <a:off x="685800" y="2194560"/>
            <a:ext cx="5280120" cy="402372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13" name="PlaceHolder 3"/>
          <p:cNvSpPr>
            <a:spLocks noGrp="1"/>
          </p:cNvSpPr>
          <p:nvPr>
            <p:ph type="body"/>
          </p:nvPr>
        </p:nvSpPr>
        <p:spPr>
          <a:xfrm>
            <a:off x="6230160" y="2194560"/>
            <a:ext cx="5280120" cy="402372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2895480" y="764280"/>
            <a:ext cx="8610120" cy="599364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17" name="PlaceHolder 2"/>
          <p:cNvSpPr>
            <a:spLocks noGrp="1"/>
          </p:cNvSpPr>
          <p:nvPr>
            <p:ph type="body"/>
          </p:nvPr>
        </p:nvSpPr>
        <p:spPr>
          <a:xfrm>
            <a:off x="68580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18" name="PlaceHolder 3"/>
          <p:cNvSpPr>
            <a:spLocks noGrp="1"/>
          </p:cNvSpPr>
          <p:nvPr>
            <p:ph type="body"/>
          </p:nvPr>
        </p:nvSpPr>
        <p:spPr>
          <a:xfrm>
            <a:off x="6230160" y="2194560"/>
            <a:ext cx="5280120" cy="402372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19" name="PlaceHolder 4"/>
          <p:cNvSpPr>
            <a:spLocks noGrp="1"/>
          </p:cNvSpPr>
          <p:nvPr>
            <p:ph type="body"/>
          </p:nvPr>
        </p:nvSpPr>
        <p:spPr>
          <a:xfrm>
            <a:off x="685800" y="429660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21" name="PlaceHolder 2"/>
          <p:cNvSpPr>
            <a:spLocks noGrp="1"/>
          </p:cNvSpPr>
          <p:nvPr>
            <p:ph type="body"/>
          </p:nvPr>
        </p:nvSpPr>
        <p:spPr>
          <a:xfrm>
            <a:off x="685800" y="2194560"/>
            <a:ext cx="5280120" cy="402372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22" name="PlaceHolder 3"/>
          <p:cNvSpPr>
            <a:spLocks noGrp="1"/>
          </p:cNvSpPr>
          <p:nvPr>
            <p:ph type="body"/>
          </p:nvPr>
        </p:nvSpPr>
        <p:spPr>
          <a:xfrm>
            <a:off x="623016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23" name="PlaceHolder 4"/>
          <p:cNvSpPr>
            <a:spLocks noGrp="1"/>
          </p:cNvSpPr>
          <p:nvPr>
            <p:ph type="body"/>
          </p:nvPr>
        </p:nvSpPr>
        <p:spPr>
          <a:xfrm>
            <a:off x="6230160" y="429660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25" name="PlaceHolder 2"/>
          <p:cNvSpPr>
            <a:spLocks noGrp="1"/>
          </p:cNvSpPr>
          <p:nvPr>
            <p:ph type="body"/>
          </p:nvPr>
        </p:nvSpPr>
        <p:spPr>
          <a:xfrm>
            <a:off x="68580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26" name="PlaceHolder 3"/>
          <p:cNvSpPr>
            <a:spLocks noGrp="1"/>
          </p:cNvSpPr>
          <p:nvPr>
            <p:ph type="body"/>
          </p:nvPr>
        </p:nvSpPr>
        <p:spPr>
          <a:xfrm>
            <a:off x="623016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27" name="PlaceHolder 4"/>
          <p:cNvSpPr>
            <a:spLocks noGrp="1"/>
          </p:cNvSpPr>
          <p:nvPr>
            <p:ph type="body"/>
          </p:nvPr>
        </p:nvSpPr>
        <p:spPr>
          <a:xfrm>
            <a:off x="685800" y="4296600"/>
            <a:ext cx="1082016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7" name="Picture 6"/>
          <p:cNvPicPr/>
          <p:nvPr/>
        </p:nvPicPr>
        <p:blipFill>
          <a:blip r:embed="rId14"/>
          <a:stretch/>
        </p:blipFill>
        <p:spPr>
          <a:xfrm>
            <a:off x="0" y="0"/>
            <a:ext cx="12191760" cy="1441080"/>
          </a:xfrm>
          <a:prstGeom prst="rect">
            <a:avLst/>
          </a:prstGeom>
          <a:ln>
            <a:noFill/>
          </a:ln>
        </p:spPr>
      </p:pic>
      <p:pic>
        <p:nvPicPr>
          <p:cNvPr id="8" name="Picture 6"/>
          <p:cNvPicPr/>
          <p:nvPr/>
        </p:nvPicPr>
        <p:blipFill>
          <a:blip r:embed="rId15"/>
          <a:stretch/>
        </p:blipFill>
        <p:spPr>
          <a:xfrm>
            <a:off x="0" y="4375080"/>
            <a:ext cx="12191760" cy="2482560"/>
          </a:xfrm>
          <a:prstGeom prst="rect">
            <a:avLst/>
          </a:prstGeom>
          <a:ln>
            <a:noFill/>
          </a:ln>
        </p:spPr>
      </p:pic>
      <p:sp>
        <p:nvSpPr>
          <p:cNvPr id="2" name="PlaceHolder 1"/>
          <p:cNvSpPr>
            <a:spLocks noGrp="1"/>
          </p:cNvSpPr>
          <p:nvPr>
            <p:ph type="title"/>
          </p:nvPr>
        </p:nvSpPr>
        <p:spPr>
          <a:xfrm>
            <a:off x="1371600" y="1803240"/>
            <a:ext cx="9448560" cy="1824840"/>
          </a:xfrm>
          <a:prstGeom prst="rect">
            <a:avLst/>
          </a:prstGeom>
        </p:spPr>
        <p:txBody>
          <a:bodyPr anchor="b">
            <a:normAutofit/>
          </a:bodyPr>
          <a:lstStyle/>
          <a:p>
            <a:pPr>
              <a:lnSpc>
                <a:spcPct val="90000"/>
              </a:lnSpc>
            </a:pPr>
            <a:r>
              <a:rPr lang="en-US" sz="6000" b="0" strike="noStrike" cap="all" spc="-1">
                <a:solidFill>
                  <a:srgbClr val="FFFFFF"/>
                </a:solidFill>
                <a:latin typeface="Century Gothic"/>
              </a:rPr>
              <a:t>Click to edit Master title style</a:t>
            </a:r>
            <a:endParaRPr lang="en-US" sz="6000" b="0" strike="noStrike" spc="-1">
              <a:solidFill>
                <a:srgbClr val="FFFFFF"/>
              </a:solidFill>
              <a:latin typeface="Century Gothic"/>
            </a:endParaRPr>
          </a:p>
        </p:txBody>
      </p:sp>
      <p:sp>
        <p:nvSpPr>
          <p:cNvPr id="3" name="PlaceHolder 2"/>
          <p:cNvSpPr>
            <a:spLocks noGrp="1"/>
          </p:cNvSpPr>
          <p:nvPr>
            <p:ph type="dt"/>
          </p:nvPr>
        </p:nvSpPr>
        <p:spPr>
          <a:xfrm>
            <a:off x="7909560" y="4314240"/>
            <a:ext cx="2910600" cy="374400"/>
          </a:xfrm>
          <a:prstGeom prst="rect">
            <a:avLst/>
          </a:prstGeom>
        </p:spPr>
        <p:txBody>
          <a:bodyPr anchor="ctr"/>
          <a:lstStyle/>
          <a:p>
            <a:pPr algn="r">
              <a:lnSpc>
                <a:spcPct val="100000"/>
              </a:lnSpc>
            </a:pPr>
            <a:fld id="{8B6EAF61-E52C-470F-9B78-55C54FE96E2E}" type="datetime">
              <a:rPr lang="en-US" sz="1050" b="0" strike="noStrike" spc="-1">
                <a:solidFill>
                  <a:srgbClr val="FFFFFF"/>
                </a:solidFill>
                <a:latin typeface="Century Gothic"/>
              </a:rPr>
              <a:t>1/10/19</a:t>
            </a:fld>
            <a:endParaRPr lang="en-US" sz="1050" b="0" strike="noStrike" spc="-1">
              <a:latin typeface="Times New Roman"/>
            </a:endParaRPr>
          </a:p>
        </p:txBody>
      </p:sp>
      <p:sp>
        <p:nvSpPr>
          <p:cNvPr id="4" name="PlaceHolder 3"/>
          <p:cNvSpPr>
            <a:spLocks noGrp="1"/>
          </p:cNvSpPr>
          <p:nvPr>
            <p:ph type="ftr"/>
          </p:nvPr>
        </p:nvSpPr>
        <p:spPr>
          <a:xfrm>
            <a:off x="1371600" y="4323960"/>
            <a:ext cx="6400440" cy="364680"/>
          </a:xfrm>
          <a:prstGeom prst="rect">
            <a:avLst/>
          </a:prstGeom>
        </p:spPr>
        <p:txBody>
          <a:bodyPr anchor="ctr"/>
          <a:lstStyle/>
          <a:p>
            <a:endParaRPr lang="en-US" sz="2400" b="0" strike="noStrike" spc="-1">
              <a:latin typeface="Times New Roman"/>
            </a:endParaRPr>
          </a:p>
        </p:txBody>
      </p:sp>
      <p:sp>
        <p:nvSpPr>
          <p:cNvPr id="5" name="PlaceHolder 4"/>
          <p:cNvSpPr>
            <a:spLocks noGrp="1"/>
          </p:cNvSpPr>
          <p:nvPr>
            <p:ph type="sldNum"/>
          </p:nvPr>
        </p:nvSpPr>
        <p:spPr>
          <a:xfrm>
            <a:off x="8077320" y="1431000"/>
            <a:ext cx="2742840" cy="364680"/>
          </a:xfrm>
          <a:prstGeom prst="rect">
            <a:avLst/>
          </a:prstGeom>
        </p:spPr>
        <p:txBody>
          <a:bodyPr anchor="ctr"/>
          <a:lstStyle/>
          <a:p>
            <a:pPr algn="r">
              <a:lnSpc>
                <a:spcPct val="100000"/>
              </a:lnSpc>
            </a:pPr>
            <a:fld id="{EA2600CC-B371-4969-95E8-5814949BAF0D}" type="slidenum">
              <a:rPr lang="en-US" sz="1050" b="0" strike="noStrike" spc="-1">
                <a:solidFill>
                  <a:srgbClr val="FFFFFF"/>
                </a:solidFill>
                <a:latin typeface="Century Gothic"/>
              </a:rPr>
              <a:t>‹#›</a:t>
            </a:fld>
            <a:endParaRPr lang="en-US" sz="1050" b="0" strike="noStrike" spc="-1">
              <a:latin typeface="Times New Roman"/>
            </a:endParaRPr>
          </a:p>
        </p:txBody>
      </p:sp>
      <p:sp>
        <p:nvSpPr>
          <p:cNvPr id="6" name="PlaceHolder 5"/>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FFFFFF"/>
              </a:buClr>
              <a:buSzPct val="45000"/>
              <a:buFont typeface="Wingdings" charset="2"/>
              <a:buChar char=""/>
            </a:pPr>
            <a:r>
              <a:rPr lang="en-US" sz="2200" b="0" strike="noStrike" spc="-1">
                <a:solidFill>
                  <a:srgbClr val="FFFFFF"/>
                </a:solidFill>
                <a:latin typeface="Century Gothic"/>
              </a:rPr>
              <a:t>Click to edit the outline text format</a:t>
            </a:r>
          </a:p>
          <a:p>
            <a:pPr marL="864000" lvl="1" indent="-324000">
              <a:spcBef>
                <a:spcPts val="1134"/>
              </a:spcBef>
              <a:buClr>
                <a:srgbClr val="FFFFFF"/>
              </a:buClr>
              <a:buSzPct val="75000"/>
              <a:buFont typeface="Symbol" charset="2"/>
              <a:buChar char=""/>
            </a:pPr>
            <a:r>
              <a:rPr lang="en-US" sz="1800" b="0" strike="noStrike" spc="-1">
                <a:solidFill>
                  <a:srgbClr val="FFFFFF"/>
                </a:solidFill>
                <a:latin typeface="Century Gothic"/>
              </a:rPr>
              <a:t>Second Outline Level</a:t>
            </a:r>
          </a:p>
          <a:p>
            <a:pPr marL="1296000" lvl="2" indent="-288000">
              <a:spcBef>
                <a:spcPts val="850"/>
              </a:spcBef>
              <a:buClr>
                <a:srgbClr val="FFFFFF"/>
              </a:buClr>
              <a:buSzPct val="45000"/>
              <a:buFont typeface="Wingdings" charset="2"/>
              <a:buChar char=""/>
            </a:pPr>
            <a:r>
              <a:rPr lang="en-US" sz="1600" b="0" strike="noStrike" spc="-1">
                <a:solidFill>
                  <a:srgbClr val="FFFFFF"/>
                </a:solidFill>
                <a:latin typeface="Century Gothic"/>
              </a:rPr>
              <a:t>Third Outline Level</a:t>
            </a:r>
          </a:p>
          <a:p>
            <a:pPr marL="1728000" lvl="3" indent="-216000">
              <a:spcBef>
                <a:spcPts val="567"/>
              </a:spcBef>
              <a:buClr>
                <a:srgbClr val="FFFFFF"/>
              </a:buClr>
              <a:buSzPct val="75000"/>
              <a:buFont typeface="Symbol" charset="2"/>
              <a:buChar char=""/>
            </a:pPr>
            <a:r>
              <a:rPr lang="en-US" sz="1600" b="0" strike="noStrike" spc="-1">
                <a:solidFill>
                  <a:srgbClr val="FFFFFF"/>
                </a:solidFill>
                <a:latin typeface="Century Gothic"/>
              </a:rPr>
              <a:t>Fourth Outline Level</a:t>
            </a:r>
          </a:p>
          <a:p>
            <a:pPr marL="2160000" lvl="4" indent="-216000">
              <a:spcBef>
                <a:spcPts val="283"/>
              </a:spcBef>
              <a:buClr>
                <a:srgbClr val="FFFFFF"/>
              </a:buClr>
              <a:buSzPct val="45000"/>
              <a:buFont typeface="Wingdings" charset="2"/>
              <a:buChar char=""/>
            </a:pPr>
            <a:r>
              <a:rPr lang="en-US" sz="2000" b="0" strike="noStrike" spc="-1">
                <a:solidFill>
                  <a:srgbClr val="FFFFFF"/>
                </a:solidFill>
                <a:latin typeface="Century Gothic"/>
              </a:rPr>
              <a:t>Fifth Outline Level</a:t>
            </a:r>
          </a:p>
          <a:p>
            <a:pPr marL="2592000" lvl="5" indent="-216000">
              <a:spcBef>
                <a:spcPts val="283"/>
              </a:spcBef>
              <a:buClr>
                <a:srgbClr val="FFFFFF"/>
              </a:buClr>
              <a:buSzPct val="45000"/>
              <a:buFont typeface="Wingdings" charset="2"/>
              <a:buChar char=""/>
            </a:pPr>
            <a:r>
              <a:rPr lang="en-US" sz="2000" b="0" strike="noStrike" spc="-1">
                <a:solidFill>
                  <a:srgbClr val="FFFFFF"/>
                </a:solidFill>
                <a:latin typeface="Century Gothic"/>
              </a:rPr>
              <a:t>Sixth Outline Level</a:t>
            </a:r>
          </a:p>
          <a:p>
            <a:pPr marL="3024000" lvl="6" indent="-216000">
              <a:spcBef>
                <a:spcPts val="283"/>
              </a:spcBef>
              <a:buClr>
                <a:srgbClr val="FFFFFF"/>
              </a:buClr>
              <a:buSzPct val="45000"/>
              <a:buFont typeface="Wingdings" charset="2"/>
              <a:buChar char=""/>
            </a:pPr>
            <a:r>
              <a:rPr lang="en-US" sz="2000" b="0" strike="noStrike" spc="-1">
                <a:solidFill>
                  <a:srgbClr val="FFFFFF"/>
                </a:solidFill>
                <a:latin typeface="Century Gothic"/>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43" name="Picture 6"/>
          <p:cNvPicPr/>
          <p:nvPr/>
        </p:nvPicPr>
        <p:blipFill>
          <a:blip r:embed="rId14"/>
          <a:stretch/>
        </p:blipFill>
        <p:spPr>
          <a:xfrm>
            <a:off x="0" y="0"/>
            <a:ext cx="12191760" cy="1441080"/>
          </a:xfrm>
          <a:prstGeom prst="rect">
            <a:avLst/>
          </a:prstGeom>
          <a:ln>
            <a:noFill/>
          </a:ln>
        </p:spPr>
      </p:pic>
      <p:sp>
        <p:nvSpPr>
          <p:cNvPr id="44" name="PlaceHolder 1"/>
          <p:cNvSpPr>
            <a:spLocks noGrp="1"/>
          </p:cNvSpPr>
          <p:nvPr>
            <p:ph type="title"/>
          </p:nvPr>
        </p:nvSpPr>
        <p:spPr>
          <a:xfrm>
            <a:off x="2895480" y="764280"/>
            <a:ext cx="8610120" cy="1292760"/>
          </a:xfrm>
          <a:prstGeom prst="rect">
            <a:avLst/>
          </a:prstGeom>
        </p:spPr>
        <p:txBody>
          <a:bodyPr anchor="ctr"/>
          <a:lstStyle/>
          <a:p>
            <a:pPr algn="r">
              <a:lnSpc>
                <a:spcPct val="90000"/>
              </a:lnSpc>
            </a:pPr>
            <a:r>
              <a:rPr lang="en-US" sz="4000" b="0" strike="noStrike" cap="all" spc="-1">
                <a:solidFill>
                  <a:srgbClr val="FFFFFF"/>
                </a:solidFill>
                <a:latin typeface="Century Gothic"/>
              </a:rPr>
              <a:t>Click to edit Master title style</a:t>
            </a:r>
            <a:endParaRPr lang="en-US" sz="4000" b="0" strike="noStrike" spc="-1">
              <a:solidFill>
                <a:srgbClr val="FFFFFF"/>
              </a:solidFill>
              <a:latin typeface="Century Gothic"/>
            </a:endParaRPr>
          </a:p>
        </p:txBody>
      </p:sp>
      <p:sp>
        <p:nvSpPr>
          <p:cNvPr id="45" name="PlaceHolder 2"/>
          <p:cNvSpPr>
            <a:spLocks noGrp="1"/>
          </p:cNvSpPr>
          <p:nvPr>
            <p:ph type="body"/>
          </p:nvPr>
        </p:nvSpPr>
        <p:spPr>
          <a:xfrm>
            <a:off x="685800" y="2194560"/>
            <a:ext cx="10820160" cy="4023720"/>
          </a:xfrm>
          <a:prstGeom prst="rect">
            <a:avLst/>
          </a:prstGeom>
        </p:spPr>
        <p:txBody>
          <a:bodyPr/>
          <a:lstStyle/>
          <a:p>
            <a:pPr marL="228600" indent="-228240">
              <a:lnSpc>
                <a:spcPct val="90000"/>
              </a:lnSpc>
              <a:spcBef>
                <a:spcPts val="1001"/>
              </a:spcBef>
              <a:buClr>
                <a:srgbClr val="FFFFFF"/>
              </a:buClr>
              <a:buFont typeface="Arial"/>
              <a:buChar char="•"/>
            </a:pPr>
            <a:r>
              <a:rPr lang="en-US" sz="2200" b="0" strike="noStrike" spc="-1">
                <a:solidFill>
                  <a:srgbClr val="FFFFFF"/>
                </a:solidFill>
                <a:latin typeface="Century Gothic"/>
              </a:rPr>
              <a:t>Edit Master text styles</a:t>
            </a:r>
          </a:p>
          <a:p>
            <a:pPr marL="685800" lvl="1" indent="-228240">
              <a:lnSpc>
                <a:spcPct val="90000"/>
              </a:lnSpc>
              <a:spcBef>
                <a:spcPts val="499"/>
              </a:spcBef>
              <a:buClr>
                <a:srgbClr val="FFFFFF"/>
              </a:buClr>
              <a:buFont typeface="Arial"/>
              <a:buChar char="•"/>
            </a:pPr>
            <a:r>
              <a:rPr lang="en-US" sz="2000" b="0" strike="noStrike" spc="-1">
                <a:solidFill>
                  <a:srgbClr val="FFFFFF"/>
                </a:solidFill>
                <a:latin typeface="Century Gothic"/>
              </a:rPr>
              <a:t>Second level</a:t>
            </a:r>
          </a:p>
          <a:p>
            <a:pPr marL="1143000" lvl="2" indent="-228240">
              <a:lnSpc>
                <a:spcPct val="90000"/>
              </a:lnSpc>
              <a:spcBef>
                <a:spcPts val="499"/>
              </a:spcBef>
              <a:buClr>
                <a:srgbClr val="FFFFFF"/>
              </a:buClr>
              <a:buFont typeface="Arial"/>
              <a:buChar char="•"/>
            </a:pPr>
            <a:r>
              <a:rPr lang="en-US" sz="1800" b="0" strike="noStrike" spc="-1">
                <a:solidFill>
                  <a:srgbClr val="FFFFFF"/>
                </a:solidFill>
                <a:latin typeface="Century Gothic"/>
              </a:rPr>
              <a:t>Third level</a:t>
            </a:r>
          </a:p>
          <a:p>
            <a:pPr marL="1600200" lvl="3" indent="-228240">
              <a:lnSpc>
                <a:spcPct val="90000"/>
              </a:lnSpc>
              <a:spcBef>
                <a:spcPts val="499"/>
              </a:spcBef>
              <a:buClr>
                <a:srgbClr val="FFFFFF"/>
              </a:buClr>
              <a:buFont typeface="Arial"/>
              <a:buChar char="•"/>
            </a:pPr>
            <a:r>
              <a:rPr lang="en-US" sz="1600" b="0" strike="noStrike" spc="-1">
                <a:solidFill>
                  <a:srgbClr val="FFFFFF"/>
                </a:solidFill>
                <a:latin typeface="Century Gothic"/>
              </a:rPr>
              <a:t>Fourth level</a:t>
            </a:r>
          </a:p>
          <a:p>
            <a:pPr marL="2057400" lvl="4" indent="-228240">
              <a:lnSpc>
                <a:spcPct val="90000"/>
              </a:lnSpc>
              <a:spcBef>
                <a:spcPts val="499"/>
              </a:spcBef>
              <a:buClr>
                <a:srgbClr val="FFFFFF"/>
              </a:buClr>
              <a:buFont typeface="Arial"/>
              <a:buChar char="•"/>
            </a:pPr>
            <a:r>
              <a:rPr lang="en-US" sz="1600" b="0" strike="noStrike" spc="-1">
                <a:solidFill>
                  <a:srgbClr val="FFFFFF"/>
                </a:solidFill>
                <a:latin typeface="Century Gothic"/>
              </a:rPr>
              <a:t>Fifth level</a:t>
            </a:r>
          </a:p>
        </p:txBody>
      </p:sp>
      <p:sp>
        <p:nvSpPr>
          <p:cNvPr id="46" name="PlaceHolder 3"/>
          <p:cNvSpPr>
            <a:spLocks noGrp="1"/>
          </p:cNvSpPr>
          <p:nvPr>
            <p:ph type="dt"/>
          </p:nvPr>
        </p:nvSpPr>
        <p:spPr>
          <a:xfrm>
            <a:off x="8595360" y="6356520"/>
            <a:ext cx="2910600" cy="364680"/>
          </a:xfrm>
          <a:prstGeom prst="rect">
            <a:avLst/>
          </a:prstGeom>
        </p:spPr>
        <p:txBody>
          <a:bodyPr anchor="ctr"/>
          <a:lstStyle/>
          <a:p>
            <a:pPr algn="r">
              <a:lnSpc>
                <a:spcPct val="100000"/>
              </a:lnSpc>
            </a:pPr>
            <a:fld id="{B4748418-09DA-4AEC-9ED2-7169B19D1A21}" type="datetime">
              <a:rPr lang="en-US" sz="1050" b="0" strike="noStrike" spc="-1">
                <a:solidFill>
                  <a:srgbClr val="FFFFFF"/>
                </a:solidFill>
                <a:latin typeface="Century Gothic"/>
              </a:rPr>
              <a:t>1/10/19</a:t>
            </a:fld>
            <a:endParaRPr lang="en-US" sz="1050" b="0" strike="noStrike" spc="-1">
              <a:latin typeface="Times New Roman"/>
            </a:endParaRPr>
          </a:p>
        </p:txBody>
      </p:sp>
      <p:sp>
        <p:nvSpPr>
          <p:cNvPr id="47" name="PlaceHolder 4"/>
          <p:cNvSpPr>
            <a:spLocks noGrp="1"/>
          </p:cNvSpPr>
          <p:nvPr>
            <p:ph type="ftr"/>
          </p:nvPr>
        </p:nvSpPr>
        <p:spPr>
          <a:xfrm>
            <a:off x="685800" y="6355800"/>
            <a:ext cx="7772040" cy="364680"/>
          </a:xfrm>
          <a:prstGeom prst="rect">
            <a:avLst/>
          </a:prstGeom>
        </p:spPr>
        <p:txBody>
          <a:bodyPr anchor="ctr"/>
          <a:lstStyle/>
          <a:p>
            <a:endParaRPr lang="en-US" sz="2400" b="0" strike="noStrike" spc="-1">
              <a:latin typeface="Times New Roman"/>
            </a:endParaRPr>
          </a:p>
        </p:txBody>
      </p:sp>
      <p:sp>
        <p:nvSpPr>
          <p:cNvPr id="48" name="PlaceHolder 5"/>
          <p:cNvSpPr>
            <a:spLocks noGrp="1"/>
          </p:cNvSpPr>
          <p:nvPr>
            <p:ph type="sldNum"/>
          </p:nvPr>
        </p:nvSpPr>
        <p:spPr>
          <a:xfrm>
            <a:off x="8763120" y="380880"/>
            <a:ext cx="2742840" cy="364680"/>
          </a:xfrm>
          <a:prstGeom prst="rect">
            <a:avLst/>
          </a:prstGeom>
        </p:spPr>
        <p:txBody>
          <a:bodyPr anchor="ctr"/>
          <a:lstStyle/>
          <a:p>
            <a:pPr algn="r">
              <a:lnSpc>
                <a:spcPct val="100000"/>
              </a:lnSpc>
            </a:pPr>
            <a:fld id="{85D2DE9C-97C7-43B8-B3DE-51BD3902B2E7}" type="slidenum">
              <a:rPr lang="en-US" sz="1050" b="0" strike="noStrike" spc="-1">
                <a:solidFill>
                  <a:srgbClr val="FFFFFF"/>
                </a:solidFill>
                <a:latin typeface="Century Gothic"/>
              </a:rPr>
              <a:t>‹#›</a:t>
            </a:fld>
            <a:endParaRPr lang="en-US" sz="105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hyperlink" Target="http://www.un.org/en/development/desa/population/migration/data/estimates2/estimates17.shtml" TargetMode="External"/><Relationship Id="rId2" Type="http://schemas.openxmlformats.org/officeDocument/2006/relationships/hyperlink" Target="https://www.ctdatacollaborative.org/" TargetMode="Externa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Shape 1"/>
          <p:cNvSpPr txBox="1"/>
          <p:nvPr/>
        </p:nvSpPr>
        <p:spPr>
          <a:xfrm>
            <a:off x="1066680" y="1301400"/>
            <a:ext cx="9448560" cy="1824840"/>
          </a:xfrm>
          <a:prstGeom prst="rect">
            <a:avLst/>
          </a:prstGeom>
          <a:noFill/>
          <a:ln>
            <a:noFill/>
          </a:ln>
        </p:spPr>
        <p:txBody>
          <a:bodyPr anchor="b"/>
          <a:lstStyle/>
          <a:p>
            <a:pPr algn="ctr">
              <a:lnSpc>
                <a:spcPct val="90000"/>
              </a:lnSpc>
            </a:pPr>
            <a:r>
              <a:rPr lang="en-US" sz="6000" b="0" strike="noStrike" cap="all" spc="-1">
                <a:solidFill>
                  <a:srgbClr val="FFFFFF"/>
                </a:solidFill>
                <a:latin typeface="Century Gothic"/>
              </a:rPr>
              <a:t>Human Trafficking and migration</a:t>
            </a:r>
            <a:endParaRPr lang="en-US" sz="6000" b="0" strike="noStrike" spc="-1">
              <a:solidFill>
                <a:srgbClr val="FFFFFF"/>
              </a:solidFill>
              <a:latin typeface="Century Gothic"/>
            </a:endParaRPr>
          </a:p>
        </p:txBody>
      </p:sp>
      <p:sp>
        <p:nvSpPr>
          <p:cNvPr id="86" name="TextShape 2"/>
          <p:cNvSpPr txBox="1"/>
          <p:nvPr/>
        </p:nvSpPr>
        <p:spPr>
          <a:xfrm>
            <a:off x="2613240" y="3251880"/>
            <a:ext cx="5638320" cy="1552680"/>
          </a:xfrm>
          <a:prstGeom prst="rect">
            <a:avLst/>
          </a:prstGeom>
          <a:noFill/>
          <a:ln>
            <a:noFill/>
          </a:ln>
        </p:spPr>
        <p:txBody>
          <a:bodyPr/>
          <a:lstStyle/>
          <a:p>
            <a:pPr>
              <a:lnSpc>
                <a:spcPct val="90000"/>
              </a:lnSpc>
              <a:spcBef>
                <a:spcPts val="1001"/>
              </a:spcBef>
            </a:pPr>
            <a:r>
              <a:rPr lang="en-US" sz="2800" b="0" strike="noStrike" spc="-1">
                <a:solidFill>
                  <a:srgbClr val="FFFFFF"/>
                </a:solidFill>
                <a:latin typeface="Century Gothic"/>
              </a:rPr>
              <a:t>Team Neurath:</a:t>
            </a:r>
            <a:endParaRPr lang="en-US" sz="2800" b="0" strike="noStrike" spc="-1">
              <a:latin typeface="Arial"/>
            </a:endParaRPr>
          </a:p>
          <a:p>
            <a:pPr>
              <a:lnSpc>
                <a:spcPct val="90000"/>
              </a:lnSpc>
              <a:spcBef>
                <a:spcPts val="1001"/>
              </a:spcBef>
            </a:pPr>
            <a:r>
              <a:rPr lang="en-US" sz="2800" b="0" strike="noStrike" spc="-1">
                <a:solidFill>
                  <a:srgbClr val="FFFFFF"/>
                </a:solidFill>
                <a:latin typeface="Century Gothic"/>
              </a:rPr>
              <a:t> Evelyne Benie, Mike McPartlin,</a:t>
            </a:r>
            <a:endParaRPr lang="en-US" sz="2800" b="0" strike="noStrike" spc="-1">
              <a:latin typeface="Arial"/>
            </a:endParaRPr>
          </a:p>
          <a:p>
            <a:pPr>
              <a:lnSpc>
                <a:spcPct val="90000"/>
              </a:lnSpc>
              <a:spcBef>
                <a:spcPts val="1001"/>
              </a:spcBef>
            </a:pPr>
            <a:r>
              <a:rPr lang="en-US" sz="2800" b="0" strike="noStrike" spc="-1">
                <a:solidFill>
                  <a:srgbClr val="FFFFFF"/>
                </a:solidFill>
                <a:latin typeface="Century Gothic"/>
              </a:rPr>
              <a:t> Xander Roy, Matt Tabaka</a:t>
            </a:r>
            <a:endParaRPr lang="en-US" sz="28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TextShape 1"/>
          <p:cNvSpPr txBox="1"/>
          <p:nvPr/>
        </p:nvSpPr>
        <p:spPr>
          <a:xfrm>
            <a:off x="1174320" y="901440"/>
            <a:ext cx="8610120" cy="1292760"/>
          </a:xfrm>
          <a:prstGeom prst="rect">
            <a:avLst/>
          </a:prstGeom>
          <a:noFill/>
          <a:ln>
            <a:noFill/>
          </a:ln>
        </p:spPr>
        <p:txBody>
          <a:bodyPr anchor="ctr"/>
          <a:lstStyle/>
          <a:p>
            <a:pPr algn="ctr">
              <a:lnSpc>
                <a:spcPct val="90000"/>
              </a:lnSpc>
            </a:pPr>
            <a:r>
              <a:rPr lang="en-US" sz="4000" b="0" strike="noStrike" cap="all" spc="-1">
                <a:solidFill>
                  <a:srgbClr val="FFFFFF"/>
                </a:solidFill>
                <a:latin typeface="Century Gothic"/>
              </a:rPr>
              <a:t>	Challenges	</a:t>
            </a:r>
            <a:endParaRPr lang="en-US" sz="4000" b="0" strike="noStrike" spc="-1">
              <a:solidFill>
                <a:srgbClr val="FFFFFF"/>
              </a:solidFill>
              <a:latin typeface="Century Gothic"/>
            </a:endParaRPr>
          </a:p>
        </p:txBody>
      </p:sp>
      <p:sp>
        <p:nvSpPr>
          <p:cNvPr id="104" name="TextShape 2"/>
          <p:cNvSpPr txBox="1"/>
          <p:nvPr/>
        </p:nvSpPr>
        <p:spPr>
          <a:xfrm>
            <a:off x="685800" y="2194560"/>
            <a:ext cx="10820160" cy="4023720"/>
          </a:xfrm>
          <a:prstGeom prst="rect">
            <a:avLst/>
          </a:prstGeom>
          <a:noFill/>
          <a:ln>
            <a:noFill/>
          </a:ln>
        </p:spPr>
        <p:txBody>
          <a:bodyPr>
            <a:normAutofit lnSpcReduction="10000"/>
          </a:bodyPr>
          <a:lstStyle/>
          <a:p>
            <a:pPr>
              <a:lnSpc>
                <a:spcPct val="90000"/>
              </a:lnSpc>
              <a:spcBef>
                <a:spcPts val="1001"/>
              </a:spcBef>
            </a:pPr>
            <a:r>
              <a:rPr lang="en-US" sz="3200" b="0" strike="noStrike" spc="-1" dirty="0">
                <a:solidFill>
                  <a:srgbClr val="FFFFFF"/>
                </a:solidFill>
                <a:latin typeface="Century Gothic"/>
              </a:rPr>
              <a:t>Data sources on Trafficking are not uniform:</a:t>
            </a:r>
          </a:p>
          <a:p>
            <a:pPr>
              <a:lnSpc>
                <a:spcPct val="90000"/>
              </a:lnSpc>
              <a:spcBef>
                <a:spcPts val="1001"/>
              </a:spcBef>
            </a:pPr>
            <a:r>
              <a:rPr lang="en-US" sz="2800" b="0" strike="noStrike" spc="-1" dirty="0">
                <a:solidFill>
                  <a:srgbClr val="FFFFFF"/>
                </a:solidFill>
                <a:latin typeface="Century Gothic"/>
              </a:rPr>
              <a:t>“One of the key gaps in our ability to respond effectively to the global trafficking crisis has to do with the lack of coordinated and reliable data” David Cohen, director of Stanford’s WSD </a:t>
            </a:r>
            <a:r>
              <a:rPr lang="en-US" sz="2800" b="0" strike="noStrike" spc="-1" dirty="0" err="1">
                <a:solidFill>
                  <a:srgbClr val="FFFFFF"/>
                </a:solidFill>
                <a:latin typeface="Century Gothic"/>
              </a:rPr>
              <a:t>Handa</a:t>
            </a:r>
            <a:r>
              <a:rPr lang="en-US" sz="2800" b="0" strike="noStrike" spc="-1" dirty="0">
                <a:solidFill>
                  <a:srgbClr val="FFFFFF"/>
                </a:solidFill>
                <a:latin typeface="Century Gothic"/>
              </a:rPr>
              <a:t> Center for Human Rights and International Justice.</a:t>
            </a:r>
          </a:p>
          <a:p>
            <a:pPr>
              <a:lnSpc>
                <a:spcPct val="90000"/>
              </a:lnSpc>
              <a:spcBef>
                <a:spcPts val="1001"/>
              </a:spcBef>
            </a:pPr>
            <a:endParaRPr lang="en-US" sz="2800" b="0" strike="noStrike" spc="-1" dirty="0">
              <a:solidFill>
                <a:srgbClr val="FFFFFF"/>
              </a:solidFill>
              <a:latin typeface="Century Gothic"/>
            </a:endParaRPr>
          </a:p>
          <a:p>
            <a:pPr>
              <a:lnSpc>
                <a:spcPct val="90000"/>
              </a:lnSpc>
              <a:spcBef>
                <a:spcPts val="1001"/>
              </a:spcBef>
            </a:pPr>
            <a:r>
              <a:rPr lang="en-US" sz="3200" b="0" strike="noStrike" spc="-1" dirty="0">
                <a:solidFill>
                  <a:srgbClr val="FFFFFF"/>
                </a:solidFill>
                <a:latin typeface="Century Gothic"/>
              </a:rPr>
              <a:t>https://</a:t>
            </a:r>
            <a:r>
              <a:rPr lang="en-US" sz="3200" b="0" strike="noStrike" spc="-1" dirty="0" err="1">
                <a:solidFill>
                  <a:srgbClr val="FFFFFF"/>
                </a:solidFill>
                <a:latin typeface="Century Gothic"/>
              </a:rPr>
              <a:t>news.stanford.edu</a:t>
            </a:r>
            <a:r>
              <a:rPr lang="en-US" sz="3200" b="0" strike="noStrike" spc="-1" dirty="0">
                <a:solidFill>
                  <a:srgbClr val="FFFFFF"/>
                </a:solidFill>
                <a:latin typeface="Century Gothic"/>
              </a:rPr>
              <a:t>/2018/09/05/get-good-data-human-trafficking/</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TextShape 1"/>
          <p:cNvSpPr txBox="1"/>
          <p:nvPr/>
        </p:nvSpPr>
        <p:spPr>
          <a:xfrm>
            <a:off x="1174320" y="901440"/>
            <a:ext cx="8610120" cy="1292760"/>
          </a:xfrm>
          <a:prstGeom prst="rect">
            <a:avLst/>
          </a:prstGeom>
          <a:noFill/>
          <a:ln>
            <a:noFill/>
          </a:ln>
        </p:spPr>
        <p:txBody>
          <a:bodyPr anchor="ctr"/>
          <a:lstStyle/>
          <a:p>
            <a:pPr algn="ctr">
              <a:lnSpc>
                <a:spcPct val="90000"/>
              </a:lnSpc>
            </a:pPr>
            <a:r>
              <a:rPr lang="en-US" sz="4000" b="0" strike="noStrike" cap="all" spc="-1" dirty="0">
                <a:solidFill>
                  <a:srgbClr val="FFFFFF"/>
                </a:solidFill>
                <a:latin typeface="Century Gothic"/>
              </a:rPr>
              <a:t>	</a:t>
            </a:r>
            <a:r>
              <a:rPr lang="en-US" sz="4000" cap="all" spc="-1" dirty="0">
                <a:solidFill>
                  <a:srgbClr val="FFFFFF"/>
                </a:solidFill>
                <a:latin typeface="Century Gothic"/>
              </a:rPr>
              <a:t>tools</a:t>
            </a:r>
            <a:r>
              <a:rPr lang="en-US" sz="4000" b="0" strike="noStrike" cap="all" spc="-1" dirty="0">
                <a:solidFill>
                  <a:srgbClr val="FFFFFF"/>
                </a:solidFill>
                <a:latin typeface="Century Gothic"/>
              </a:rPr>
              <a:t>	</a:t>
            </a:r>
            <a:endParaRPr lang="en-US" sz="4000" b="0" strike="noStrike" spc="-1" dirty="0">
              <a:solidFill>
                <a:srgbClr val="FFFFFF"/>
              </a:solidFill>
              <a:latin typeface="Century Gothic"/>
            </a:endParaRPr>
          </a:p>
        </p:txBody>
      </p:sp>
      <p:sp>
        <p:nvSpPr>
          <p:cNvPr id="104" name="TextShape 2"/>
          <p:cNvSpPr txBox="1"/>
          <p:nvPr/>
        </p:nvSpPr>
        <p:spPr>
          <a:xfrm>
            <a:off x="685800" y="2194560"/>
            <a:ext cx="10820160" cy="4023720"/>
          </a:xfrm>
          <a:prstGeom prst="rect">
            <a:avLst/>
          </a:prstGeom>
          <a:noFill/>
          <a:ln>
            <a:noFill/>
          </a:ln>
        </p:spPr>
        <p:txBody>
          <a:bodyPr>
            <a:normAutofit/>
          </a:bodyPr>
          <a:lstStyle/>
          <a:p>
            <a:pPr>
              <a:lnSpc>
                <a:spcPct val="90000"/>
              </a:lnSpc>
              <a:spcBef>
                <a:spcPts val="1001"/>
              </a:spcBef>
            </a:pPr>
            <a:r>
              <a:rPr lang="en-US" sz="2800" b="0" strike="noStrike" spc="-1" dirty="0">
                <a:solidFill>
                  <a:srgbClr val="FFFFFF"/>
                </a:solidFill>
                <a:latin typeface="Century Gothic"/>
              </a:rPr>
              <a:t>Data was cleaned using Pandas in </a:t>
            </a:r>
            <a:r>
              <a:rPr lang="en-US" sz="2800" b="0" strike="noStrike" spc="-1" dirty="0" err="1">
                <a:solidFill>
                  <a:srgbClr val="FFFFFF"/>
                </a:solidFill>
                <a:latin typeface="Century Gothic"/>
              </a:rPr>
              <a:t>Jupyter</a:t>
            </a:r>
            <a:r>
              <a:rPr lang="en-US" sz="2800" b="0" strike="noStrike" spc="-1" dirty="0">
                <a:solidFill>
                  <a:srgbClr val="FFFFFF"/>
                </a:solidFill>
                <a:latin typeface="Century Gothic"/>
              </a:rPr>
              <a:t> Notebook.</a:t>
            </a:r>
          </a:p>
          <a:p>
            <a:pPr>
              <a:lnSpc>
                <a:spcPct val="90000"/>
              </a:lnSpc>
              <a:spcBef>
                <a:spcPts val="1001"/>
              </a:spcBef>
            </a:pPr>
            <a:r>
              <a:rPr lang="en-US" sz="2800" spc="-1" dirty="0">
                <a:solidFill>
                  <a:srgbClr val="FFFFFF"/>
                </a:solidFill>
                <a:latin typeface="Century Gothic"/>
              </a:rPr>
              <a:t>Database was initially created by attempting to use SQLITE, but Mongo Atlas was chosen for its easy use with Heroku. Data tables were pushed to Mongo via </a:t>
            </a:r>
            <a:r>
              <a:rPr lang="en-US" sz="2800" spc="-1" dirty="0" err="1">
                <a:solidFill>
                  <a:srgbClr val="FFFFFF"/>
                </a:solidFill>
                <a:latin typeface="Century Gothic"/>
              </a:rPr>
              <a:t>Jupyter</a:t>
            </a:r>
            <a:r>
              <a:rPr lang="en-US" sz="2800" spc="-1" dirty="0">
                <a:solidFill>
                  <a:srgbClr val="FFFFFF"/>
                </a:solidFill>
                <a:latin typeface="Century Gothic"/>
              </a:rPr>
              <a:t>.</a:t>
            </a:r>
          </a:p>
          <a:p>
            <a:pPr>
              <a:lnSpc>
                <a:spcPct val="90000"/>
              </a:lnSpc>
              <a:spcBef>
                <a:spcPts val="1001"/>
              </a:spcBef>
            </a:pPr>
            <a:r>
              <a:rPr lang="en-US" sz="2800" spc="-1" dirty="0">
                <a:solidFill>
                  <a:srgbClr val="FFFFFF"/>
                </a:solidFill>
                <a:latin typeface="Century Gothic"/>
              </a:rPr>
              <a:t>JavaScript D3 for </a:t>
            </a:r>
            <a:r>
              <a:rPr lang="en-US" sz="2800" spc="-1">
                <a:solidFill>
                  <a:srgbClr val="FFFFFF"/>
                </a:solidFill>
                <a:latin typeface="Century Gothic"/>
              </a:rPr>
              <a:t>the graphs</a:t>
            </a:r>
            <a:endParaRPr lang="en-US" sz="2800" spc="-1" dirty="0">
              <a:solidFill>
                <a:srgbClr val="FFFFFF"/>
              </a:solidFill>
              <a:latin typeface="Century Gothic"/>
            </a:endParaRPr>
          </a:p>
          <a:p>
            <a:pPr>
              <a:lnSpc>
                <a:spcPct val="90000"/>
              </a:lnSpc>
              <a:spcBef>
                <a:spcPts val="1001"/>
              </a:spcBef>
            </a:pPr>
            <a:endParaRPr lang="en-US" sz="2800" b="0" strike="noStrike" spc="-1" dirty="0">
              <a:solidFill>
                <a:srgbClr val="FFFFFF"/>
              </a:solidFill>
              <a:latin typeface="Century Gothic"/>
            </a:endParaRPr>
          </a:p>
        </p:txBody>
      </p:sp>
    </p:spTree>
    <p:extLst>
      <p:ext uri="{BB962C8B-B14F-4D97-AF65-F5344CB8AC3E}">
        <p14:creationId xmlns:p14="http://schemas.microsoft.com/office/powerpoint/2010/main" val="269003627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TextShape 1"/>
          <p:cNvSpPr txBox="1"/>
          <p:nvPr/>
        </p:nvSpPr>
        <p:spPr>
          <a:xfrm>
            <a:off x="1780200" y="513360"/>
            <a:ext cx="8610120" cy="1292760"/>
          </a:xfrm>
          <a:prstGeom prst="rect">
            <a:avLst/>
          </a:prstGeom>
          <a:noFill/>
          <a:ln>
            <a:noFill/>
          </a:ln>
        </p:spPr>
        <p:txBody>
          <a:bodyPr anchor="ctr"/>
          <a:lstStyle/>
          <a:p>
            <a:pPr algn="r">
              <a:lnSpc>
                <a:spcPct val="90000"/>
              </a:lnSpc>
            </a:pPr>
            <a:r>
              <a:rPr lang="en-US" sz="4000" b="0" strike="noStrike" cap="all" spc="-1">
                <a:solidFill>
                  <a:srgbClr val="FFFFFF"/>
                </a:solidFill>
                <a:latin typeface="Century Gothic"/>
              </a:rPr>
              <a:t>ISOTYPE GRAPH </a:t>
            </a:r>
            <a:endParaRPr lang="en-US" sz="4000" b="0" strike="noStrike" spc="-1">
              <a:solidFill>
                <a:srgbClr val="FFFFFF"/>
              </a:solidFill>
              <a:latin typeface="Century Gothic"/>
            </a:endParaRPr>
          </a:p>
        </p:txBody>
      </p:sp>
      <p:pic>
        <p:nvPicPr>
          <p:cNvPr id="106" name="Content Placeholder 4"/>
          <p:cNvPicPr/>
          <p:nvPr/>
        </p:nvPicPr>
        <p:blipFill>
          <a:blip r:embed="rId2"/>
          <a:stretch/>
        </p:blipFill>
        <p:spPr>
          <a:xfrm>
            <a:off x="232920" y="2254680"/>
            <a:ext cx="11704680" cy="409212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TextShape 1"/>
          <p:cNvSpPr txBox="1"/>
          <p:nvPr/>
        </p:nvSpPr>
        <p:spPr>
          <a:xfrm>
            <a:off x="2895480" y="764280"/>
            <a:ext cx="8610120" cy="1292760"/>
          </a:xfrm>
          <a:prstGeom prst="rect">
            <a:avLst/>
          </a:prstGeom>
          <a:noFill/>
          <a:ln>
            <a:noFill/>
          </a:ln>
        </p:spPr>
        <p:txBody>
          <a:bodyPr anchor="ctr"/>
          <a:lstStyle/>
          <a:p>
            <a:pPr algn="r">
              <a:lnSpc>
                <a:spcPct val="90000"/>
              </a:lnSpc>
            </a:pPr>
            <a:r>
              <a:rPr lang="en-US" sz="4000" b="0" strike="noStrike" cap="all" spc="-1">
                <a:solidFill>
                  <a:srgbClr val="FFFFFF"/>
                </a:solidFill>
                <a:latin typeface="Century Gothic"/>
              </a:rPr>
              <a:t>GRAPHS</a:t>
            </a:r>
            <a:endParaRPr lang="en-US" sz="4000" b="0" strike="noStrike" spc="-1">
              <a:solidFill>
                <a:srgbClr val="FFFFFF"/>
              </a:solidFill>
              <a:latin typeface="Century Gothic"/>
            </a:endParaRPr>
          </a:p>
        </p:txBody>
      </p:sp>
      <p:sp>
        <p:nvSpPr>
          <p:cNvPr id="108" name="TextShape 2"/>
          <p:cNvSpPr txBox="1"/>
          <p:nvPr/>
        </p:nvSpPr>
        <p:spPr>
          <a:xfrm>
            <a:off x="685800" y="2194560"/>
            <a:ext cx="10820160" cy="4023720"/>
          </a:xfrm>
          <a:prstGeom prst="rect">
            <a:avLst/>
          </a:prstGeom>
          <a:noFill/>
          <a:ln>
            <a:noFill/>
          </a:ln>
        </p:spPr>
        <p:txBody>
          <a:bodyPr/>
          <a:lstStyle/>
          <a:p>
            <a:endParaRPr lang="en-US" sz="2200" b="0" strike="noStrike" spc="-1">
              <a:solidFill>
                <a:srgbClr val="FFFFFF"/>
              </a:solidFill>
              <a:latin typeface="Century Gothic"/>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TextShape 1"/>
          <p:cNvSpPr txBox="1"/>
          <p:nvPr/>
        </p:nvSpPr>
        <p:spPr>
          <a:xfrm>
            <a:off x="1981080" y="764280"/>
            <a:ext cx="8610120" cy="1292760"/>
          </a:xfrm>
          <a:prstGeom prst="rect">
            <a:avLst/>
          </a:prstGeom>
          <a:noFill/>
          <a:ln>
            <a:noFill/>
          </a:ln>
        </p:spPr>
        <p:txBody>
          <a:bodyPr anchor="ctr"/>
          <a:lstStyle/>
          <a:p>
            <a:pPr algn="r">
              <a:lnSpc>
                <a:spcPct val="90000"/>
              </a:lnSpc>
            </a:pPr>
            <a:r>
              <a:rPr lang="en-US" sz="4000" b="0" strike="noStrike" cap="all" spc="-1">
                <a:solidFill>
                  <a:srgbClr val="FFFFFF"/>
                </a:solidFill>
                <a:latin typeface="Century Gothic"/>
              </a:rPr>
              <a:t>GLOBE</a:t>
            </a:r>
            <a:endParaRPr lang="en-US" sz="4000" b="0" strike="noStrike" spc="-1">
              <a:solidFill>
                <a:srgbClr val="FFFFFF"/>
              </a:solidFill>
              <a:latin typeface="Century Gothic"/>
            </a:endParaRPr>
          </a:p>
        </p:txBody>
      </p:sp>
      <p:sp>
        <p:nvSpPr>
          <p:cNvPr id="110" name="TextShape 2"/>
          <p:cNvSpPr txBox="1"/>
          <p:nvPr/>
        </p:nvSpPr>
        <p:spPr>
          <a:xfrm>
            <a:off x="685800" y="2194560"/>
            <a:ext cx="10820160" cy="4023720"/>
          </a:xfrm>
          <a:prstGeom prst="rect">
            <a:avLst/>
          </a:prstGeom>
          <a:noFill/>
          <a:ln>
            <a:noFill/>
          </a:ln>
        </p:spPr>
        <p:txBody>
          <a:bodyPr/>
          <a:lstStyle/>
          <a:p>
            <a:endParaRPr lang="en-US" sz="2200" b="0" strike="noStrike" spc="-1">
              <a:solidFill>
                <a:srgbClr val="FFFFFF"/>
              </a:solidFill>
              <a:latin typeface="Century Gothic"/>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TextShape 1"/>
          <p:cNvSpPr txBox="1"/>
          <p:nvPr/>
        </p:nvSpPr>
        <p:spPr>
          <a:xfrm>
            <a:off x="1609560" y="578520"/>
            <a:ext cx="8610120" cy="1292760"/>
          </a:xfrm>
          <a:prstGeom prst="rect">
            <a:avLst/>
          </a:prstGeom>
          <a:noFill/>
          <a:ln>
            <a:noFill/>
          </a:ln>
        </p:spPr>
        <p:txBody>
          <a:bodyPr anchor="ctr"/>
          <a:lstStyle/>
          <a:p>
            <a:pPr algn="ctr">
              <a:lnSpc>
                <a:spcPct val="90000"/>
              </a:lnSpc>
            </a:pPr>
            <a:r>
              <a:rPr lang="en-US" sz="4000" b="0" strike="noStrike" cap="all" spc="-1">
                <a:solidFill>
                  <a:srgbClr val="FFFFFF"/>
                </a:solidFill>
                <a:latin typeface="Century Gothic"/>
              </a:rPr>
              <a:t>Agenda</a:t>
            </a:r>
            <a:endParaRPr lang="en-US" sz="4000" b="0" strike="noStrike" spc="-1">
              <a:solidFill>
                <a:srgbClr val="FFFFFF"/>
              </a:solidFill>
              <a:latin typeface="Century Gothic"/>
            </a:endParaRPr>
          </a:p>
        </p:txBody>
      </p:sp>
      <p:sp>
        <p:nvSpPr>
          <p:cNvPr id="88" name="TextShape 2"/>
          <p:cNvSpPr txBox="1"/>
          <p:nvPr/>
        </p:nvSpPr>
        <p:spPr>
          <a:xfrm>
            <a:off x="685800" y="2194560"/>
            <a:ext cx="10820160" cy="4023720"/>
          </a:xfrm>
          <a:prstGeom prst="rect">
            <a:avLst/>
          </a:prstGeom>
          <a:noFill/>
          <a:ln>
            <a:noFill/>
          </a:ln>
        </p:spPr>
        <p:txBody>
          <a:bodyPr/>
          <a:lstStyle/>
          <a:p>
            <a:pPr marL="228600" indent="-228240">
              <a:lnSpc>
                <a:spcPct val="90000"/>
              </a:lnSpc>
              <a:spcBef>
                <a:spcPts val="1001"/>
              </a:spcBef>
              <a:buClr>
                <a:srgbClr val="FFFFFF"/>
              </a:buClr>
              <a:buFont typeface="Arial"/>
              <a:buChar char="•"/>
            </a:pPr>
            <a:r>
              <a:rPr lang="en-US" sz="2800" b="0" strike="noStrike" spc="-1" dirty="0">
                <a:solidFill>
                  <a:srgbClr val="FFFFFF"/>
                </a:solidFill>
                <a:latin typeface="Century Gothic"/>
              </a:rPr>
              <a:t>Research Questions</a:t>
            </a:r>
          </a:p>
          <a:p>
            <a:pPr marL="228600" indent="-228240">
              <a:lnSpc>
                <a:spcPct val="90000"/>
              </a:lnSpc>
              <a:spcBef>
                <a:spcPts val="1001"/>
              </a:spcBef>
              <a:buClr>
                <a:srgbClr val="FFFFFF"/>
              </a:buClr>
              <a:buFont typeface="Arial"/>
              <a:buChar char="•"/>
            </a:pPr>
            <a:r>
              <a:rPr lang="en-US" sz="2800" b="0" strike="noStrike" spc="-1" dirty="0">
                <a:solidFill>
                  <a:srgbClr val="FFFFFF"/>
                </a:solidFill>
                <a:latin typeface="Century Gothic"/>
              </a:rPr>
              <a:t>Data Analysis</a:t>
            </a:r>
          </a:p>
          <a:p>
            <a:pPr marL="228600" indent="-228240">
              <a:lnSpc>
                <a:spcPct val="90000"/>
              </a:lnSpc>
              <a:spcBef>
                <a:spcPts val="1001"/>
              </a:spcBef>
              <a:buClr>
                <a:srgbClr val="FFFFFF"/>
              </a:buClr>
              <a:buFont typeface="Arial"/>
              <a:buChar char="•"/>
            </a:pPr>
            <a:r>
              <a:rPr lang="en-US" sz="2800" b="0" strike="noStrike" spc="-1" dirty="0">
                <a:solidFill>
                  <a:srgbClr val="FFFFFF"/>
                </a:solidFill>
                <a:latin typeface="Century Gothic"/>
              </a:rPr>
              <a:t>Learnings</a:t>
            </a:r>
          </a:p>
          <a:p>
            <a:pPr marL="228600" indent="-228240">
              <a:lnSpc>
                <a:spcPct val="90000"/>
              </a:lnSpc>
              <a:spcBef>
                <a:spcPts val="1001"/>
              </a:spcBef>
              <a:buClr>
                <a:srgbClr val="FFFFFF"/>
              </a:buClr>
              <a:buFont typeface="Arial"/>
              <a:buChar char="•"/>
            </a:pPr>
            <a:r>
              <a:rPr lang="en-US" sz="2800" b="0" strike="noStrike" spc="-1" dirty="0">
                <a:solidFill>
                  <a:srgbClr val="FFFFFF"/>
                </a:solidFill>
                <a:latin typeface="Century Gothic"/>
              </a:rPr>
              <a:t>Resources</a:t>
            </a:r>
          </a:p>
          <a:p>
            <a:pPr>
              <a:lnSpc>
                <a:spcPct val="90000"/>
              </a:lnSpc>
              <a:spcBef>
                <a:spcPts val="1001"/>
              </a:spcBef>
            </a:pPr>
            <a:endParaRPr lang="en-US" sz="2800" b="0" strike="noStrike" spc="-1" dirty="0">
              <a:solidFill>
                <a:srgbClr val="FFFFFF"/>
              </a:solidFill>
              <a:latin typeface="Century Gothic"/>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TextShape 1"/>
          <p:cNvSpPr txBox="1"/>
          <p:nvPr/>
        </p:nvSpPr>
        <p:spPr>
          <a:xfrm>
            <a:off x="1393920" y="143280"/>
            <a:ext cx="8843400" cy="3908160"/>
          </a:xfrm>
          <a:prstGeom prst="rect">
            <a:avLst/>
          </a:prstGeom>
          <a:noFill/>
          <a:ln>
            <a:noFill/>
          </a:ln>
        </p:spPr>
        <p:txBody>
          <a:bodyPr anchor="ctr">
            <a:normAutofit/>
          </a:bodyPr>
          <a:lstStyle/>
          <a:p>
            <a:pPr algn="ctr">
              <a:lnSpc>
                <a:spcPct val="90000"/>
              </a:lnSpc>
            </a:pPr>
            <a:r>
              <a:rPr lang="en-US" sz="4000" b="0" strike="noStrike" cap="all" spc="-1">
                <a:solidFill>
                  <a:srgbClr val="FFFFFF"/>
                </a:solidFill>
                <a:latin typeface="Century Gothic"/>
              </a:rPr>
              <a:t>Otto Neurath: collaborated with  the German artist Gerd Arntz to create the Vienna method of pictorial statistics also known as the …</a:t>
            </a:r>
            <a:endParaRPr lang="en-US" sz="4000" b="0" strike="noStrike" spc="-1">
              <a:solidFill>
                <a:srgbClr val="FFFFFF"/>
              </a:solidFill>
              <a:latin typeface="Century Gothic"/>
            </a:endParaRPr>
          </a:p>
        </p:txBody>
      </p:sp>
      <p:pic>
        <p:nvPicPr>
          <p:cNvPr id="90" name="Content Placeholder 4"/>
          <p:cNvPicPr/>
          <p:nvPr/>
        </p:nvPicPr>
        <p:blipFill>
          <a:blip r:embed="rId2"/>
          <a:stretch/>
        </p:blipFill>
        <p:spPr>
          <a:xfrm>
            <a:off x="4269240" y="3615480"/>
            <a:ext cx="3092760" cy="324216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TextShape 1"/>
          <p:cNvSpPr txBox="1"/>
          <p:nvPr/>
        </p:nvSpPr>
        <p:spPr>
          <a:xfrm>
            <a:off x="1270800" y="84600"/>
            <a:ext cx="8610120" cy="1292760"/>
          </a:xfrm>
          <a:prstGeom prst="rect">
            <a:avLst/>
          </a:prstGeom>
          <a:noFill/>
          <a:ln>
            <a:noFill/>
          </a:ln>
        </p:spPr>
        <p:txBody>
          <a:bodyPr anchor="ctr"/>
          <a:lstStyle/>
          <a:p>
            <a:pPr algn="ctr">
              <a:lnSpc>
                <a:spcPct val="90000"/>
              </a:lnSpc>
            </a:pPr>
            <a:r>
              <a:rPr lang="en-US" sz="4000" b="0" strike="noStrike" cap="all" spc="-1">
                <a:solidFill>
                  <a:srgbClr val="FFFFFF"/>
                </a:solidFill>
                <a:latin typeface="Century Gothic"/>
              </a:rPr>
              <a:t>Isotype!</a:t>
            </a:r>
            <a:endParaRPr lang="en-US" sz="4000" b="0" strike="noStrike" spc="-1">
              <a:solidFill>
                <a:srgbClr val="FFFFFF"/>
              </a:solidFill>
              <a:latin typeface="Century Gothic"/>
            </a:endParaRPr>
          </a:p>
        </p:txBody>
      </p:sp>
      <p:pic>
        <p:nvPicPr>
          <p:cNvPr id="92" name="Content Placeholder 4"/>
          <p:cNvPicPr/>
          <p:nvPr/>
        </p:nvPicPr>
        <p:blipFill>
          <a:blip r:embed="rId2"/>
          <a:stretch/>
        </p:blipFill>
        <p:spPr>
          <a:xfrm>
            <a:off x="1004040" y="1377720"/>
            <a:ext cx="9143640" cy="535392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TextShape 1"/>
          <p:cNvSpPr txBox="1"/>
          <p:nvPr/>
        </p:nvSpPr>
        <p:spPr>
          <a:xfrm>
            <a:off x="0" y="901440"/>
            <a:ext cx="8610120" cy="1292760"/>
          </a:xfrm>
          <a:prstGeom prst="rect">
            <a:avLst/>
          </a:prstGeom>
          <a:noFill/>
          <a:ln>
            <a:noFill/>
          </a:ln>
        </p:spPr>
        <p:txBody>
          <a:bodyPr anchor="ctr"/>
          <a:lstStyle/>
          <a:p>
            <a:pPr algn="r">
              <a:lnSpc>
                <a:spcPct val="90000"/>
              </a:lnSpc>
            </a:pPr>
            <a:r>
              <a:rPr lang="en-US" sz="4000" b="0" strike="noStrike" cap="all" spc="-1">
                <a:solidFill>
                  <a:srgbClr val="FFFFFF"/>
                </a:solidFill>
                <a:latin typeface="Century Gothic"/>
              </a:rPr>
              <a:t>Research Questions</a:t>
            </a:r>
            <a:endParaRPr lang="en-US" sz="4000" b="0" strike="noStrike" spc="-1">
              <a:solidFill>
                <a:srgbClr val="FFFFFF"/>
              </a:solidFill>
              <a:latin typeface="Century Gothic"/>
            </a:endParaRPr>
          </a:p>
        </p:txBody>
      </p:sp>
      <p:sp>
        <p:nvSpPr>
          <p:cNvPr id="94" name="TextShape 2"/>
          <p:cNvSpPr txBox="1"/>
          <p:nvPr/>
        </p:nvSpPr>
        <p:spPr>
          <a:xfrm>
            <a:off x="685800" y="2194560"/>
            <a:ext cx="10820160" cy="4023720"/>
          </a:xfrm>
          <a:prstGeom prst="rect">
            <a:avLst/>
          </a:prstGeom>
          <a:noFill/>
          <a:ln>
            <a:noFill/>
          </a:ln>
        </p:spPr>
        <p:txBody>
          <a:bodyPr>
            <a:normAutofit fontScale="92500" lnSpcReduction="20000"/>
          </a:bodyPr>
          <a:lstStyle/>
          <a:p>
            <a:pPr marL="228600" indent="-228240">
              <a:lnSpc>
                <a:spcPct val="90000"/>
              </a:lnSpc>
              <a:spcBef>
                <a:spcPts val="1001"/>
              </a:spcBef>
              <a:buClr>
                <a:srgbClr val="FFFFFF"/>
              </a:buClr>
              <a:buFont typeface="Arial"/>
              <a:buChar char="•"/>
            </a:pPr>
            <a:r>
              <a:rPr lang="en-US" sz="2800" b="0" strike="noStrike" spc="-1">
                <a:solidFill>
                  <a:srgbClr val="FFFFFF"/>
                </a:solidFill>
                <a:latin typeface="Century Gothic"/>
              </a:rPr>
              <a:t>We want to study the economic conditions in which human trafficking occurs worldwide, including wealth, social and gender inequalities, migration due to political instability, war and poverty; and the role of migration in the proliferation of this crime in recent years.</a:t>
            </a:r>
          </a:p>
          <a:p>
            <a:pPr>
              <a:lnSpc>
                <a:spcPct val="90000"/>
              </a:lnSpc>
              <a:spcBef>
                <a:spcPts val="1001"/>
              </a:spcBef>
            </a:pPr>
            <a:endParaRPr lang="en-US" sz="2800" b="0" strike="noStrike" spc="-1">
              <a:solidFill>
                <a:srgbClr val="FFFFFF"/>
              </a:solidFill>
              <a:latin typeface="Century Gothic"/>
            </a:endParaRPr>
          </a:p>
          <a:p>
            <a:pPr marL="228600" indent="-228240">
              <a:lnSpc>
                <a:spcPct val="90000"/>
              </a:lnSpc>
              <a:spcBef>
                <a:spcPts val="1001"/>
              </a:spcBef>
              <a:buClr>
                <a:srgbClr val="FFFFFF"/>
              </a:buClr>
              <a:buFont typeface="Arial"/>
              <a:buChar char="•"/>
            </a:pPr>
            <a:r>
              <a:rPr lang="en-US" sz="2800" b="0" strike="noStrike" spc="-1">
                <a:solidFill>
                  <a:srgbClr val="FFFFFF"/>
                </a:solidFill>
                <a:latin typeface="Century Gothic"/>
              </a:rPr>
              <a:t>We want to know if there is a correlation between legal migration and human trafficking worldwide. Using interactive data visualizations we want to determine if the proliferation of human trafficking is different among gender groups and age groups.</a:t>
            </a:r>
          </a:p>
          <a:p>
            <a:pPr>
              <a:lnSpc>
                <a:spcPct val="90000"/>
              </a:lnSpc>
              <a:spcBef>
                <a:spcPts val="1001"/>
              </a:spcBef>
            </a:pPr>
            <a:br/>
            <a:endParaRPr lang="en-US" sz="2800" b="0" strike="noStrike" spc="-1">
              <a:solidFill>
                <a:srgbClr val="FFFFFF"/>
              </a:solidFill>
              <a:latin typeface="Century Gothic"/>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TextShape 1"/>
          <p:cNvSpPr txBox="1"/>
          <p:nvPr/>
        </p:nvSpPr>
        <p:spPr>
          <a:xfrm>
            <a:off x="1174320" y="1105200"/>
            <a:ext cx="8610120" cy="1292760"/>
          </a:xfrm>
          <a:prstGeom prst="rect">
            <a:avLst/>
          </a:prstGeom>
          <a:noFill/>
          <a:ln>
            <a:noFill/>
          </a:ln>
        </p:spPr>
        <p:txBody>
          <a:bodyPr anchor="ctr"/>
          <a:lstStyle/>
          <a:p>
            <a:pPr algn="ctr">
              <a:lnSpc>
                <a:spcPct val="90000"/>
              </a:lnSpc>
            </a:pPr>
            <a:r>
              <a:rPr lang="en-US" sz="4000" b="0" strike="noStrike" cap="all" spc="-1">
                <a:solidFill>
                  <a:srgbClr val="FFFFFF"/>
                </a:solidFill>
                <a:latin typeface="Century Gothic"/>
              </a:rPr>
              <a:t>	Data sources</a:t>
            </a:r>
            <a:endParaRPr lang="en-US" sz="4000" b="0" strike="noStrike" spc="-1">
              <a:solidFill>
                <a:srgbClr val="FFFFFF"/>
              </a:solidFill>
              <a:latin typeface="Century Gothic"/>
            </a:endParaRPr>
          </a:p>
        </p:txBody>
      </p:sp>
      <p:sp>
        <p:nvSpPr>
          <p:cNvPr id="96" name="TextShape 2"/>
          <p:cNvSpPr txBox="1"/>
          <p:nvPr/>
        </p:nvSpPr>
        <p:spPr>
          <a:xfrm>
            <a:off x="685800" y="2194560"/>
            <a:ext cx="10820160" cy="4023720"/>
          </a:xfrm>
          <a:prstGeom prst="rect">
            <a:avLst/>
          </a:prstGeom>
          <a:noFill/>
          <a:ln>
            <a:noFill/>
          </a:ln>
        </p:spPr>
        <p:txBody>
          <a:bodyPr/>
          <a:lstStyle/>
          <a:p>
            <a:pPr marL="1371600">
              <a:lnSpc>
                <a:spcPct val="90000"/>
              </a:lnSpc>
              <a:spcBef>
                <a:spcPts val="499"/>
              </a:spcBef>
            </a:pPr>
            <a:endParaRPr lang="en-US" sz="2200" b="0" strike="noStrike" spc="-1">
              <a:solidFill>
                <a:srgbClr val="FFFFFF"/>
              </a:solidFill>
              <a:latin typeface="Century Gothic"/>
            </a:endParaRPr>
          </a:p>
          <a:p>
            <a:pPr marL="1371600">
              <a:lnSpc>
                <a:spcPct val="90000"/>
              </a:lnSpc>
              <a:spcBef>
                <a:spcPts val="499"/>
              </a:spcBef>
            </a:pPr>
            <a:endParaRPr lang="en-US" sz="2200" b="0" strike="noStrike" spc="-1">
              <a:solidFill>
                <a:srgbClr val="FFFFFF"/>
              </a:solidFill>
              <a:latin typeface="Century Gothic"/>
            </a:endParaRPr>
          </a:p>
          <a:p>
            <a:pPr marL="1371600">
              <a:lnSpc>
                <a:spcPct val="90000"/>
              </a:lnSpc>
              <a:spcBef>
                <a:spcPts val="499"/>
              </a:spcBef>
            </a:pPr>
            <a:r>
              <a:rPr lang="en-US" sz="2800" b="0" u="sng" strike="noStrike" spc="-1">
                <a:solidFill>
                  <a:srgbClr val="F0532B"/>
                </a:solidFill>
                <a:uFillTx/>
                <a:latin typeface="Century Gothic"/>
                <a:hlinkClick r:id="rId2"/>
              </a:rPr>
              <a:t>https://www.ctdatacollaborative.org/</a:t>
            </a:r>
            <a:endParaRPr lang="en-US" sz="2800" b="0" strike="noStrike" spc="-1">
              <a:solidFill>
                <a:srgbClr val="FFFFFF"/>
              </a:solidFill>
              <a:latin typeface="Century Gothic"/>
            </a:endParaRPr>
          </a:p>
          <a:p>
            <a:pPr marL="1371600">
              <a:lnSpc>
                <a:spcPct val="90000"/>
              </a:lnSpc>
              <a:spcBef>
                <a:spcPts val="499"/>
              </a:spcBef>
            </a:pPr>
            <a:endParaRPr lang="en-US" sz="2800" b="0" strike="noStrike" spc="-1">
              <a:solidFill>
                <a:srgbClr val="FFFFFF"/>
              </a:solidFill>
              <a:latin typeface="Century Gothic"/>
            </a:endParaRPr>
          </a:p>
          <a:p>
            <a:pPr marL="914400">
              <a:lnSpc>
                <a:spcPct val="90000"/>
              </a:lnSpc>
              <a:spcBef>
                <a:spcPts val="499"/>
              </a:spcBef>
            </a:pPr>
            <a:r>
              <a:rPr lang="en-US" sz="2800" b="0" u="sng" strike="noStrike" spc="-1">
                <a:solidFill>
                  <a:srgbClr val="F0532B"/>
                </a:solidFill>
                <a:uFillTx/>
                <a:latin typeface="Century Gothic"/>
                <a:hlinkClick r:id="rId3"/>
              </a:rPr>
              <a:t>http://www.un.org/en/development/desa/population/migration/data/estimates2/estimates17.shtml</a:t>
            </a:r>
            <a:endParaRPr lang="en-US" sz="2800" b="0" strike="noStrike" spc="-1">
              <a:solidFill>
                <a:srgbClr val="FFFFFF"/>
              </a:solidFill>
              <a:latin typeface="Century Gothic"/>
            </a:endParaRPr>
          </a:p>
          <a:p>
            <a:pPr marL="914400" algn="ctr">
              <a:lnSpc>
                <a:spcPct val="90000"/>
              </a:lnSpc>
              <a:spcBef>
                <a:spcPts val="499"/>
              </a:spcBef>
            </a:pPr>
            <a:endParaRPr lang="en-US" sz="2800" b="0" strike="noStrike" spc="-1">
              <a:solidFill>
                <a:srgbClr val="FFFFFF"/>
              </a:solidFill>
              <a:latin typeface="Century Gothic"/>
            </a:endParaRPr>
          </a:p>
          <a:p>
            <a:pPr>
              <a:lnSpc>
                <a:spcPct val="90000"/>
              </a:lnSpc>
              <a:spcBef>
                <a:spcPts val="1001"/>
              </a:spcBef>
            </a:pPr>
            <a:endParaRPr lang="en-US" sz="2800" b="0" strike="noStrike" spc="-1">
              <a:solidFill>
                <a:srgbClr val="FFFFFF"/>
              </a:solidFill>
              <a:latin typeface="Century Gothic"/>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TextShape 1"/>
          <p:cNvSpPr txBox="1"/>
          <p:nvPr/>
        </p:nvSpPr>
        <p:spPr>
          <a:xfrm>
            <a:off x="1156320" y="710640"/>
            <a:ext cx="8610120" cy="1292760"/>
          </a:xfrm>
          <a:prstGeom prst="rect">
            <a:avLst/>
          </a:prstGeom>
          <a:noFill/>
          <a:ln>
            <a:noFill/>
          </a:ln>
        </p:spPr>
        <p:txBody>
          <a:bodyPr anchor="ctr"/>
          <a:lstStyle/>
          <a:p>
            <a:pPr algn="ctr">
              <a:lnSpc>
                <a:spcPct val="90000"/>
              </a:lnSpc>
            </a:pPr>
            <a:r>
              <a:rPr lang="en-US" sz="4000" b="0" strike="noStrike" cap="all" spc="-1">
                <a:solidFill>
                  <a:srgbClr val="FFFFFF"/>
                </a:solidFill>
                <a:latin typeface="Century Gothic"/>
              </a:rPr>
              <a:t>Migration Data</a:t>
            </a:r>
            <a:endParaRPr lang="en-US" sz="4000" b="0" strike="noStrike" spc="-1">
              <a:solidFill>
                <a:srgbClr val="FFFFFF"/>
              </a:solidFill>
              <a:latin typeface="Century Gothic"/>
            </a:endParaRPr>
          </a:p>
        </p:txBody>
      </p:sp>
      <p:sp>
        <p:nvSpPr>
          <p:cNvPr id="98" name="TextShape 2"/>
          <p:cNvSpPr txBox="1"/>
          <p:nvPr/>
        </p:nvSpPr>
        <p:spPr>
          <a:xfrm>
            <a:off x="685800" y="2194560"/>
            <a:ext cx="10820160" cy="4023720"/>
          </a:xfrm>
          <a:prstGeom prst="rect">
            <a:avLst/>
          </a:prstGeom>
          <a:noFill/>
          <a:ln>
            <a:noFill/>
          </a:ln>
        </p:spPr>
        <p:txBody>
          <a:bodyPr>
            <a:normAutofit/>
          </a:bodyPr>
          <a:lstStyle/>
          <a:p>
            <a:pPr>
              <a:lnSpc>
                <a:spcPct val="90000"/>
              </a:lnSpc>
              <a:spcBef>
                <a:spcPts val="1001"/>
              </a:spcBef>
            </a:pPr>
            <a:r>
              <a:rPr lang="en-US" sz="2400" b="0" strike="noStrike" spc="-1">
                <a:solidFill>
                  <a:srgbClr val="FFFFFF"/>
                </a:solidFill>
                <a:latin typeface="Century Gothic"/>
              </a:rPr>
              <a:t>	</a:t>
            </a:r>
            <a:r>
              <a:rPr lang="en-US" sz="2800" b="0" strike="noStrike" spc="-1">
                <a:solidFill>
                  <a:srgbClr val="FFFFFF"/>
                </a:solidFill>
                <a:latin typeface="Century Gothic"/>
              </a:rPr>
              <a:t>Visualize Human Trafficking Data on a global scale</a:t>
            </a:r>
          </a:p>
          <a:p>
            <a:pPr>
              <a:lnSpc>
                <a:spcPct val="90000"/>
              </a:lnSpc>
              <a:spcBef>
                <a:spcPts val="1001"/>
              </a:spcBef>
            </a:pPr>
            <a:r>
              <a:rPr lang="en-US" sz="2800" b="0" strike="noStrike" spc="-1">
                <a:solidFill>
                  <a:srgbClr val="FFFFFF"/>
                </a:solidFill>
                <a:latin typeface="Century Gothic"/>
              </a:rPr>
              <a:t>	Worldwide Migration</a:t>
            </a:r>
          </a:p>
          <a:p>
            <a:pPr marL="1371600">
              <a:lnSpc>
                <a:spcPct val="90000"/>
              </a:lnSpc>
              <a:spcBef>
                <a:spcPts val="499"/>
              </a:spcBef>
            </a:pPr>
            <a:r>
              <a:rPr lang="en-US" sz="2800" b="0" strike="noStrike" spc="-1">
                <a:solidFill>
                  <a:srgbClr val="FFFFFF"/>
                </a:solidFill>
                <a:latin typeface="Century Gothic"/>
              </a:rPr>
              <a:t>Age (Youth or Elder)</a:t>
            </a:r>
          </a:p>
          <a:p>
            <a:pPr marL="1371600">
              <a:lnSpc>
                <a:spcPct val="90000"/>
              </a:lnSpc>
              <a:spcBef>
                <a:spcPts val="499"/>
              </a:spcBef>
            </a:pPr>
            <a:r>
              <a:rPr lang="en-US" sz="2800" b="0" strike="noStrike" spc="-1">
                <a:solidFill>
                  <a:srgbClr val="FFFFFF"/>
                </a:solidFill>
                <a:latin typeface="Century Gothic"/>
              </a:rPr>
              <a:t>Sex</a:t>
            </a:r>
          </a:p>
          <a:p>
            <a:pPr marL="1371600">
              <a:lnSpc>
                <a:spcPct val="90000"/>
              </a:lnSpc>
              <a:spcBef>
                <a:spcPts val="499"/>
              </a:spcBef>
            </a:pPr>
            <a:r>
              <a:rPr lang="en-US" sz="2800" b="0" strike="noStrike" spc="-1">
                <a:solidFill>
                  <a:srgbClr val="FFFFFF"/>
                </a:solidFill>
                <a:latin typeface="Century Gothic"/>
              </a:rPr>
              <a:t>Country of Origin</a:t>
            </a:r>
          </a:p>
          <a:p>
            <a:pPr marL="1371600">
              <a:lnSpc>
                <a:spcPct val="90000"/>
              </a:lnSpc>
              <a:spcBef>
                <a:spcPts val="499"/>
              </a:spcBef>
            </a:pPr>
            <a:r>
              <a:rPr lang="en-US" sz="2800" b="0" strike="noStrike" spc="-1">
                <a:solidFill>
                  <a:srgbClr val="FFFFFF"/>
                </a:solidFill>
                <a:latin typeface="Century Gothic"/>
              </a:rPr>
              <a:t>Country Destination </a:t>
            </a:r>
          </a:p>
          <a:p>
            <a:endParaRPr lang="en-US" sz="2800" b="0" strike="noStrike" spc="-1">
              <a:solidFill>
                <a:srgbClr val="FFFFFF"/>
              </a:solidFill>
              <a:latin typeface="Century Gothic"/>
            </a:endParaRPr>
          </a:p>
          <a:p>
            <a:pPr>
              <a:lnSpc>
                <a:spcPct val="90000"/>
              </a:lnSpc>
              <a:spcBef>
                <a:spcPts val="1001"/>
              </a:spcBef>
            </a:pPr>
            <a:endParaRPr lang="en-US" sz="2800" b="0" strike="noStrike" spc="-1">
              <a:solidFill>
                <a:srgbClr val="FFFFFF"/>
              </a:solidFill>
              <a:latin typeface="Century Gothic"/>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Shape 1"/>
          <p:cNvSpPr txBox="1"/>
          <p:nvPr/>
        </p:nvSpPr>
        <p:spPr>
          <a:xfrm>
            <a:off x="1658520" y="901440"/>
            <a:ext cx="8610120" cy="1292760"/>
          </a:xfrm>
          <a:prstGeom prst="rect">
            <a:avLst/>
          </a:prstGeom>
          <a:noFill/>
          <a:ln>
            <a:noFill/>
          </a:ln>
        </p:spPr>
        <p:txBody>
          <a:bodyPr anchor="ctr"/>
          <a:lstStyle/>
          <a:p>
            <a:pPr algn="ctr">
              <a:lnSpc>
                <a:spcPct val="90000"/>
              </a:lnSpc>
            </a:pPr>
            <a:r>
              <a:rPr lang="en-US" sz="4000" b="0" strike="noStrike" cap="all" spc="-1">
                <a:solidFill>
                  <a:srgbClr val="FFFFFF"/>
                </a:solidFill>
                <a:latin typeface="Century Gothic"/>
              </a:rPr>
              <a:t>Trafficking Data</a:t>
            </a:r>
            <a:endParaRPr lang="en-US" sz="4000" b="0" strike="noStrike" spc="-1">
              <a:solidFill>
                <a:srgbClr val="FFFFFF"/>
              </a:solidFill>
              <a:latin typeface="Century Gothic"/>
            </a:endParaRPr>
          </a:p>
        </p:txBody>
      </p:sp>
      <p:sp>
        <p:nvSpPr>
          <p:cNvPr id="100" name="TextShape 2"/>
          <p:cNvSpPr txBox="1"/>
          <p:nvPr/>
        </p:nvSpPr>
        <p:spPr>
          <a:xfrm>
            <a:off x="685800" y="2194560"/>
            <a:ext cx="10820160" cy="4023720"/>
          </a:xfrm>
          <a:prstGeom prst="rect">
            <a:avLst/>
          </a:prstGeom>
          <a:noFill/>
          <a:ln>
            <a:noFill/>
          </a:ln>
        </p:spPr>
        <p:txBody>
          <a:bodyPr/>
          <a:lstStyle/>
          <a:p>
            <a:pPr>
              <a:lnSpc>
                <a:spcPct val="90000"/>
              </a:lnSpc>
              <a:spcBef>
                <a:spcPts val="1001"/>
              </a:spcBef>
            </a:pPr>
            <a:r>
              <a:rPr lang="en-US" sz="2800" b="0" strike="noStrike" spc="-1">
                <a:solidFill>
                  <a:srgbClr val="FFFFFF"/>
                </a:solidFill>
                <a:latin typeface="Century Gothic"/>
              </a:rPr>
              <a:t>Human Trafficking numbers reported</a:t>
            </a:r>
          </a:p>
          <a:p>
            <a:pPr>
              <a:lnSpc>
                <a:spcPct val="90000"/>
              </a:lnSpc>
              <a:spcBef>
                <a:spcPts val="1001"/>
              </a:spcBef>
            </a:pPr>
            <a:r>
              <a:rPr lang="en-US" sz="2800" b="0" strike="noStrike" spc="-1">
                <a:solidFill>
                  <a:srgbClr val="FFFFFF"/>
                </a:solidFill>
                <a:latin typeface="Century Gothic"/>
              </a:rPr>
              <a:t>Data used contained:</a:t>
            </a:r>
          </a:p>
          <a:p>
            <a:pPr>
              <a:lnSpc>
                <a:spcPct val="90000"/>
              </a:lnSpc>
              <a:spcBef>
                <a:spcPts val="1001"/>
              </a:spcBef>
            </a:pPr>
            <a:r>
              <a:rPr lang="en-US" sz="2800" b="0" strike="noStrike" spc="-1">
                <a:solidFill>
                  <a:srgbClr val="FFFFFF"/>
                </a:solidFill>
                <a:latin typeface="Century Gothic"/>
              </a:rPr>
              <a:t>Citizenship of victim </a:t>
            </a:r>
          </a:p>
          <a:p>
            <a:pPr>
              <a:lnSpc>
                <a:spcPct val="90000"/>
              </a:lnSpc>
              <a:spcBef>
                <a:spcPts val="1001"/>
              </a:spcBef>
            </a:pPr>
            <a:r>
              <a:rPr lang="en-US" sz="2800" b="0" strike="noStrike" spc="-1">
                <a:solidFill>
                  <a:srgbClr val="FFFFFF"/>
                </a:solidFill>
                <a:latin typeface="Century Gothic"/>
              </a:rPr>
              <a:t>Year</a:t>
            </a:r>
          </a:p>
          <a:p>
            <a:pPr>
              <a:lnSpc>
                <a:spcPct val="90000"/>
              </a:lnSpc>
              <a:spcBef>
                <a:spcPts val="1001"/>
              </a:spcBef>
            </a:pPr>
            <a:r>
              <a:rPr lang="en-US" sz="2800" b="0" strike="noStrike" spc="-1">
                <a:solidFill>
                  <a:srgbClr val="FFFFFF"/>
                </a:solidFill>
                <a:latin typeface="Century Gothic"/>
              </a:rPr>
              <a:t>Gender</a:t>
            </a:r>
          </a:p>
          <a:p>
            <a:pPr>
              <a:lnSpc>
                <a:spcPct val="90000"/>
              </a:lnSpc>
              <a:spcBef>
                <a:spcPts val="1001"/>
              </a:spcBef>
            </a:pPr>
            <a:r>
              <a:rPr lang="en-US" sz="2800" b="0" strike="noStrike" spc="-1">
                <a:solidFill>
                  <a:srgbClr val="FFFFFF"/>
                </a:solidFill>
                <a:latin typeface="Century Gothic"/>
              </a:rPr>
              <a:t>Country of Exploitation</a:t>
            </a:r>
          </a:p>
          <a:p>
            <a:pPr>
              <a:lnSpc>
                <a:spcPct val="90000"/>
              </a:lnSpc>
              <a:spcBef>
                <a:spcPts val="1001"/>
              </a:spcBef>
            </a:pPr>
            <a:r>
              <a:rPr lang="en-US" sz="2800" b="0" strike="noStrike" spc="-1">
                <a:solidFill>
                  <a:srgbClr val="FFFFFF"/>
                </a:solidFill>
                <a:latin typeface="Century Gothic"/>
              </a:rPr>
              <a:t>Age was defined as Adult, Youth or Unknown</a:t>
            </a:r>
          </a:p>
          <a:p>
            <a:pPr>
              <a:lnSpc>
                <a:spcPct val="90000"/>
              </a:lnSpc>
              <a:spcBef>
                <a:spcPts val="1001"/>
              </a:spcBef>
            </a:pPr>
            <a:endParaRPr lang="en-US" sz="2800" b="0" strike="noStrike" spc="-1">
              <a:solidFill>
                <a:srgbClr val="FFFFFF"/>
              </a:solidFill>
              <a:latin typeface="Century Gothic"/>
            </a:endParaRPr>
          </a:p>
          <a:p>
            <a:pPr>
              <a:lnSpc>
                <a:spcPct val="90000"/>
              </a:lnSpc>
              <a:spcBef>
                <a:spcPts val="1001"/>
              </a:spcBef>
            </a:pPr>
            <a:endParaRPr lang="en-US" sz="2800" b="0" strike="noStrike" spc="-1">
              <a:solidFill>
                <a:srgbClr val="FFFFFF"/>
              </a:solidFill>
              <a:latin typeface="Century Gothic"/>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TextShape 1"/>
          <p:cNvSpPr txBox="1"/>
          <p:nvPr/>
        </p:nvSpPr>
        <p:spPr>
          <a:xfrm>
            <a:off x="1479240" y="901440"/>
            <a:ext cx="8610120" cy="1292760"/>
          </a:xfrm>
          <a:prstGeom prst="rect">
            <a:avLst/>
          </a:prstGeom>
          <a:noFill/>
          <a:ln>
            <a:noFill/>
          </a:ln>
        </p:spPr>
        <p:txBody>
          <a:bodyPr anchor="ctr"/>
          <a:lstStyle/>
          <a:p>
            <a:pPr algn="ctr">
              <a:lnSpc>
                <a:spcPct val="90000"/>
              </a:lnSpc>
            </a:pPr>
            <a:r>
              <a:rPr lang="en-US" sz="4000" b="0" strike="noStrike" cap="all" spc="-1">
                <a:solidFill>
                  <a:srgbClr val="FFFFFF"/>
                </a:solidFill>
                <a:latin typeface="Century Gothic"/>
              </a:rPr>
              <a:t>Economic indicators</a:t>
            </a:r>
            <a:endParaRPr lang="en-US" sz="4000" b="0" strike="noStrike" spc="-1">
              <a:solidFill>
                <a:srgbClr val="FFFFFF"/>
              </a:solidFill>
              <a:latin typeface="Century Gothic"/>
            </a:endParaRPr>
          </a:p>
        </p:txBody>
      </p:sp>
      <p:sp>
        <p:nvSpPr>
          <p:cNvPr id="102" name="TextShape 2"/>
          <p:cNvSpPr txBox="1"/>
          <p:nvPr/>
        </p:nvSpPr>
        <p:spPr>
          <a:xfrm>
            <a:off x="685800" y="2194560"/>
            <a:ext cx="10820160" cy="4023720"/>
          </a:xfrm>
          <a:prstGeom prst="rect">
            <a:avLst/>
          </a:prstGeom>
          <a:noFill/>
          <a:ln>
            <a:noFill/>
          </a:ln>
        </p:spPr>
        <p:txBody>
          <a:bodyPr>
            <a:normAutofit/>
          </a:bodyPr>
          <a:lstStyle/>
          <a:p>
            <a:pPr>
              <a:lnSpc>
                <a:spcPct val="90000"/>
              </a:lnSpc>
              <a:spcBef>
                <a:spcPts val="1001"/>
              </a:spcBef>
            </a:pPr>
            <a:r>
              <a:rPr lang="en-US" sz="2800" b="0" strike="noStrike" spc="-1">
                <a:solidFill>
                  <a:srgbClr val="FFFFFF"/>
                </a:solidFill>
                <a:latin typeface="Century Gothic"/>
              </a:rPr>
              <a:t>GDP (PPP: Purchasing Power Parity)</a:t>
            </a:r>
          </a:p>
          <a:p>
            <a:pPr>
              <a:lnSpc>
                <a:spcPct val="90000"/>
              </a:lnSpc>
              <a:spcBef>
                <a:spcPts val="1001"/>
              </a:spcBef>
            </a:pPr>
            <a:r>
              <a:rPr lang="en-US" sz="2800" b="0" strike="noStrike" spc="-1">
                <a:solidFill>
                  <a:srgbClr val="FFFFFF"/>
                </a:solidFill>
                <a:latin typeface="Century Gothic"/>
              </a:rPr>
              <a:t>YEAR</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Vapor Trail</Template>
  <TotalTime>255</TotalTime>
  <Words>282</Words>
  <Application>Microsoft Macintosh PowerPoint</Application>
  <PresentationFormat>Widescreen</PresentationFormat>
  <Paragraphs>52</Paragraphs>
  <Slides>14</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14</vt:i4>
      </vt:variant>
    </vt:vector>
  </HeadingPairs>
  <TitlesOfParts>
    <vt:vector size="22" baseType="lpstr">
      <vt:lpstr>Arial</vt:lpstr>
      <vt:lpstr>Century Gothic</vt:lpstr>
      <vt:lpstr>DejaVu Sans</vt:lpstr>
      <vt:lpstr>Symbol</vt:lpstr>
      <vt:lpstr>Times New Roman</vt:lpstr>
      <vt:lpstr>Wingdings</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Trafficking and migration</dc:title>
  <dc:subject/>
  <dc:creator>Matthew Tabaka</dc:creator>
  <dc:description/>
  <cp:lastModifiedBy>Matthew Tabaka</cp:lastModifiedBy>
  <cp:revision>12</cp:revision>
  <dcterms:created xsi:type="dcterms:W3CDTF">2019-01-09T14:47:30Z</dcterms:created>
  <dcterms:modified xsi:type="dcterms:W3CDTF">2019-01-11T00:18:56Z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16.0016</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13</vt:i4>
  </property>
</Properties>
</file>